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48" r:id="rId1"/>
  </p:sldMasterIdLst>
  <p:sldIdLst>
    <p:sldId id="262" r:id="rId2"/>
  </p:sldIdLst>
  <p:sldSz cx="28803600" cy="18002250"/>
  <p:notesSz cx="9926638" cy="6797675"/>
  <p:defaultTextStyle>
    <a:defPPr>
      <a:defRPr lang="en-US"/>
    </a:defPPr>
    <a:lvl1pPr marL="0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969730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1939461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2909189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3878920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4848648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5818378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6788110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7757838" algn="l" defTabSz="1939461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1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6" autoAdjust="0"/>
  </p:normalViewPr>
  <p:slideViewPr>
    <p:cSldViewPr>
      <p:cViewPr>
        <p:scale>
          <a:sx n="80" d="100"/>
          <a:sy n="80" d="100"/>
        </p:scale>
        <p:origin x="-54" y="-1494"/>
      </p:cViewPr>
      <p:guideLst>
        <p:guide orient="horz" pos="5671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88" y="5592383"/>
            <a:ext cx="24483061" cy="3858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56" y="10201291"/>
            <a:ext cx="20162525" cy="460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6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3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09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78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4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18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88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7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3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38682" y="1008473"/>
            <a:ext cx="9071136" cy="215068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5267" y="1008473"/>
            <a:ext cx="26743343" cy="215068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82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6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300" y="11568135"/>
            <a:ext cx="24483061" cy="3575447"/>
          </a:xfrm>
        </p:spPr>
        <p:txBody>
          <a:bodyPr anchor="t"/>
          <a:lstStyle>
            <a:lvl1pPr algn="l">
              <a:defRPr sz="8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300" y="7630130"/>
            <a:ext cx="24483061" cy="3937991"/>
          </a:xfrm>
        </p:spPr>
        <p:txBody>
          <a:bodyPr anchor="b"/>
          <a:lstStyle>
            <a:lvl1pPr marL="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1pPr>
            <a:lvl2pPr marL="96973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2pPr>
            <a:lvl3pPr marL="193946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3pPr>
            <a:lvl4pPr marL="290918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38789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484864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581837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678811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7757838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4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5264" y="5879919"/>
            <a:ext cx="17907241" cy="16635410"/>
          </a:xfrm>
        </p:spPr>
        <p:txBody>
          <a:bodyPr/>
          <a:lstStyle>
            <a:lvl1pPr>
              <a:defRPr sz="6100"/>
            </a:lvl1pPr>
            <a:lvl2pPr>
              <a:defRPr sz="51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02569" y="5879919"/>
            <a:ext cx="17907243" cy="16635410"/>
          </a:xfrm>
        </p:spPr>
        <p:txBody>
          <a:bodyPr/>
          <a:lstStyle>
            <a:lvl1pPr>
              <a:defRPr sz="6100"/>
            </a:lvl1pPr>
            <a:lvl2pPr>
              <a:defRPr sz="51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3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94" y="720934"/>
            <a:ext cx="25923240" cy="30003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99" y="4029681"/>
            <a:ext cx="12726597" cy="1679376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69730" indent="0">
              <a:buNone/>
              <a:defRPr sz="4200" b="1"/>
            </a:lvl2pPr>
            <a:lvl3pPr marL="1939461" indent="0">
              <a:buNone/>
              <a:defRPr sz="3700" b="1"/>
            </a:lvl3pPr>
            <a:lvl4pPr marL="2909189" indent="0">
              <a:buNone/>
              <a:defRPr sz="3300" b="1"/>
            </a:lvl4pPr>
            <a:lvl5pPr marL="3878920" indent="0">
              <a:buNone/>
              <a:defRPr sz="3300" b="1"/>
            </a:lvl5pPr>
            <a:lvl6pPr marL="4848648" indent="0">
              <a:buNone/>
              <a:defRPr sz="3300" b="1"/>
            </a:lvl6pPr>
            <a:lvl7pPr marL="5818378" indent="0">
              <a:buNone/>
              <a:defRPr sz="3300" b="1"/>
            </a:lvl7pPr>
            <a:lvl8pPr marL="6788110" indent="0">
              <a:buNone/>
              <a:defRPr sz="3300" b="1"/>
            </a:lvl8pPr>
            <a:lvl9pPr marL="7757838" indent="0">
              <a:buNone/>
              <a:defRPr sz="3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99" y="5709061"/>
            <a:ext cx="12726597" cy="10372130"/>
          </a:xfrm>
        </p:spPr>
        <p:txBody>
          <a:bodyPr/>
          <a:lstStyle>
            <a:lvl1pPr>
              <a:defRPr sz="5100"/>
            </a:lvl1pPr>
            <a:lvl2pPr>
              <a:defRPr sz="42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46" y="4029681"/>
            <a:ext cx="12731595" cy="1679376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69730" indent="0">
              <a:buNone/>
              <a:defRPr sz="4200" b="1"/>
            </a:lvl2pPr>
            <a:lvl3pPr marL="1939461" indent="0">
              <a:buNone/>
              <a:defRPr sz="3700" b="1"/>
            </a:lvl3pPr>
            <a:lvl4pPr marL="2909189" indent="0">
              <a:buNone/>
              <a:defRPr sz="3300" b="1"/>
            </a:lvl4pPr>
            <a:lvl5pPr marL="3878920" indent="0">
              <a:buNone/>
              <a:defRPr sz="3300" b="1"/>
            </a:lvl5pPr>
            <a:lvl6pPr marL="4848648" indent="0">
              <a:buNone/>
              <a:defRPr sz="3300" b="1"/>
            </a:lvl6pPr>
            <a:lvl7pPr marL="5818378" indent="0">
              <a:buNone/>
              <a:defRPr sz="3300" b="1"/>
            </a:lvl7pPr>
            <a:lvl8pPr marL="6788110" indent="0">
              <a:buNone/>
              <a:defRPr sz="3300" b="1"/>
            </a:lvl8pPr>
            <a:lvl9pPr marL="7757838" indent="0">
              <a:buNone/>
              <a:defRPr sz="3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46" y="5709061"/>
            <a:ext cx="12731595" cy="10372130"/>
          </a:xfrm>
        </p:spPr>
        <p:txBody>
          <a:bodyPr/>
          <a:lstStyle>
            <a:lvl1pPr>
              <a:defRPr sz="5100"/>
            </a:lvl1pPr>
            <a:lvl2pPr>
              <a:defRPr sz="42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94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6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1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200" y="716771"/>
            <a:ext cx="9476185" cy="3050381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29" y="716773"/>
            <a:ext cx="16102015" cy="15364423"/>
          </a:xfrm>
        </p:spPr>
        <p:txBody>
          <a:bodyPr/>
          <a:lstStyle>
            <a:lvl1pPr>
              <a:defRPr sz="6900"/>
            </a:lvl1pPr>
            <a:lvl2pPr>
              <a:defRPr sz="6100"/>
            </a:lvl2pPr>
            <a:lvl3pPr>
              <a:defRPr sz="51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200" y="3767141"/>
            <a:ext cx="9476185" cy="12314040"/>
          </a:xfrm>
        </p:spPr>
        <p:txBody>
          <a:bodyPr/>
          <a:lstStyle>
            <a:lvl1pPr marL="0" indent="0">
              <a:buNone/>
              <a:defRPr sz="3100"/>
            </a:lvl1pPr>
            <a:lvl2pPr marL="969730" indent="0">
              <a:buNone/>
              <a:defRPr sz="2500"/>
            </a:lvl2pPr>
            <a:lvl3pPr marL="1939461" indent="0">
              <a:buNone/>
              <a:defRPr sz="2100"/>
            </a:lvl3pPr>
            <a:lvl4pPr marL="2909189" indent="0">
              <a:buNone/>
              <a:defRPr sz="2100"/>
            </a:lvl4pPr>
            <a:lvl5pPr marL="3878920" indent="0">
              <a:buNone/>
              <a:defRPr sz="2100"/>
            </a:lvl5pPr>
            <a:lvl6pPr marL="4848648" indent="0">
              <a:buNone/>
              <a:defRPr sz="2100"/>
            </a:lvl6pPr>
            <a:lvl7pPr marL="5818378" indent="0">
              <a:buNone/>
              <a:defRPr sz="2100"/>
            </a:lvl7pPr>
            <a:lvl8pPr marL="6788110" indent="0">
              <a:buNone/>
              <a:defRPr sz="2100"/>
            </a:lvl8pPr>
            <a:lvl9pPr marL="7757838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20" y="12601595"/>
            <a:ext cx="17282160" cy="1487687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20" y="1608548"/>
            <a:ext cx="17282160" cy="10801350"/>
          </a:xfrm>
        </p:spPr>
        <p:txBody>
          <a:bodyPr/>
          <a:lstStyle>
            <a:lvl1pPr marL="0" indent="0">
              <a:buNone/>
              <a:defRPr sz="6900"/>
            </a:lvl1pPr>
            <a:lvl2pPr marL="969730" indent="0">
              <a:buNone/>
              <a:defRPr sz="6100"/>
            </a:lvl2pPr>
            <a:lvl3pPr marL="1939461" indent="0">
              <a:buNone/>
              <a:defRPr sz="5100"/>
            </a:lvl3pPr>
            <a:lvl4pPr marL="2909189" indent="0">
              <a:buNone/>
              <a:defRPr sz="4200"/>
            </a:lvl4pPr>
            <a:lvl5pPr marL="3878920" indent="0">
              <a:buNone/>
              <a:defRPr sz="4200"/>
            </a:lvl5pPr>
            <a:lvl6pPr marL="4848648" indent="0">
              <a:buNone/>
              <a:defRPr sz="4200"/>
            </a:lvl6pPr>
            <a:lvl7pPr marL="5818378" indent="0">
              <a:buNone/>
              <a:defRPr sz="4200"/>
            </a:lvl7pPr>
            <a:lvl8pPr marL="6788110" indent="0">
              <a:buNone/>
              <a:defRPr sz="4200"/>
            </a:lvl8pPr>
            <a:lvl9pPr marL="7757838" indent="0">
              <a:buNone/>
              <a:defRPr sz="4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20" y="14089280"/>
            <a:ext cx="17282160" cy="2112763"/>
          </a:xfrm>
        </p:spPr>
        <p:txBody>
          <a:bodyPr/>
          <a:lstStyle>
            <a:lvl1pPr marL="0" indent="0">
              <a:buNone/>
              <a:defRPr sz="3100"/>
            </a:lvl1pPr>
            <a:lvl2pPr marL="969730" indent="0">
              <a:buNone/>
              <a:defRPr sz="2500"/>
            </a:lvl2pPr>
            <a:lvl3pPr marL="1939461" indent="0">
              <a:buNone/>
              <a:defRPr sz="2100"/>
            </a:lvl3pPr>
            <a:lvl4pPr marL="2909189" indent="0">
              <a:buNone/>
              <a:defRPr sz="2100"/>
            </a:lvl4pPr>
            <a:lvl5pPr marL="3878920" indent="0">
              <a:buNone/>
              <a:defRPr sz="2100"/>
            </a:lvl5pPr>
            <a:lvl6pPr marL="4848648" indent="0">
              <a:buNone/>
              <a:defRPr sz="2100"/>
            </a:lvl6pPr>
            <a:lvl7pPr marL="5818378" indent="0">
              <a:buNone/>
              <a:defRPr sz="2100"/>
            </a:lvl7pPr>
            <a:lvl8pPr marL="6788110" indent="0">
              <a:buNone/>
              <a:defRPr sz="2100"/>
            </a:lvl8pPr>
            <a:lvl9pPr marL="7757838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8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194" y="720934"/>
            <a:ext cx="25923240" cy="3000377"/>
          </a:xfrm>
          <a:prstGeom prst="rect">
            <a:avLst/>
          </a:prstGeom>
        </p:spPr>
        <p:txBody>
          <a:bodyPr vert="horz" lIns="193908" tIns="96953" rIns="193908" bIns="9695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94" y="4200542"/>
            <a:ext cx="25923240" cy="11880653"/>
          </a:xfrm>
          <a:prstGeom prst="rect">
            <a:avLst/>
          </a:prstGeom>
        </p:spPr>
        <p:txBody>
          <a:bodyPr vert="horz" lIns="193908" tIns="96953" rIns="193908" bIns="969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197" y="16685438"/>
            <a:ext cx="6720842" cy="958453"/>
          </a:xfrm>
          <a:prstGeom prst="rect">
            <a:avLst/>
          </a:prstGeom>
        </p:spPr>
        <p:txBody>
          <a:bodyPr vert="horz" lIns="193908" tIns="96953" rIns="193908" bIns="96953" rtlCol="0" anchor="ctr"/>
          <a:lstStyle>
            <a:lvl1pPr algn="l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A15E-CF59-4CF7-87E4-A8E882E21C3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1248" y="16685438"/>
            <a:ext cx="9121141" cy="958453"/>
          </a:xfrm>
          <a:prstGeom prst="rect">
            <a:avLst/>
          </a:prstGeom>
        </p:spPr>
        <p:txBody>
          <a:bodyPr vert="horz" lIns="193908" tIns="96953" rIns="193908" bIns="96953" rtlCol="0" anchor="ctr"/>
          <a:lstStyle>
            <a:lvl1pPr algn="ct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42595" y="16685438"/>
            <a:ext cx="6720842" cy="958453"/>
          </a:xfrm>
          <a:prstGeom prst="rect">
            <a:avLst/>
          </a:prstGeom>
        </p:spPr>
        <p:txBody>
          <a:bodyPr vert="horz" lIns="193908" tIns="96953" rIns="193908" bIns="96953" rtlCol="0" anchor="ctr"/>
          <a:lstStyle>
            <a:lvl1pPr algn="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291E-E4C6-4A30-8517-EC9CA9A85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6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39461" rtl="0" eaLnBrk="1" latinLnBrk="0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7298" indent="-727298" algn="l" defTabSz="1939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575812" indent="-606083" algn="l" defTabSz="1939461" rtl="0" eaLnBrk="1" latinLnBrk="0" hangingPunct="1">
        <a:spcBef>
          <a:spcPct val="20000"/>
        </a:spcBef>
        <a:buFont typeface="Arial" panose="020B0604020202020204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24325" indent="-484865" algn="l" defTabSz="1939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394055" indent="-484865" algn="l" defTabSz="1939461" rtl="0" eaLnBrk="1" latinLnBrk="0" hangingPunct="1">
        <a:spcBef>
          <a:spcPct val="2000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363785" indent="-484865" algn="l" defTabSz="1939461" rtl="0" eaLnBrk="1" latinLnBrk="0" hangingPunct="1">
        <a:spcBef>
          <a:spcPct val="20000"/>
        </a:spcBef>
        <a:buFont typeface="Arial" panose="020B0604020202020204" pitchFamily="34" charset="0"/>
        <a:buChar char="»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33516" indent="-484865" algn="l" defTabSz="1939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03247" indent="-484865" algn="l" defTabSz="1939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272975" indent="-484865" algn="l" defTabSz="1939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242706" indent="-484865" algn="l" defTabSz="1939461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69730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939461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909189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878920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848648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818378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788110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757838" algn="l" defTabSz="1939461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Straight Connector 194"/>
          <p:cNvCxnSpPr>
            <a:cxnSpLocks/>
            <a:stCxn id="248" idx="3"/>
          </p:cNvCxnSpPr>
          <p:nvPr/>
        </p:nvCxnSpPr>
        <p:spPr>
          <a:xfrm>
            <a:off x="23244992" y="5835066"/>
            <a:ext cx="254876" cy="313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Connector 545"/>
          <p:cNvCxnSpPr>
            <a:cxnSpLocks/>
          </p:cNvCxnSpPr>
          <p:nvPr/>
        </p:nvCxnSpPr>
        <p:spPr>
          <a:xfrm flipV="1">
            <a:off x="6934114" y="3716913"/>
            <a:ext cx="0" cy="1119008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Elbow Connector 273"/>
          <p:cNvCxnSpPr>
            <a:cxnSpLocks/>
          </p:cNvCxnSpPr>
          <p:nvPr/>
        </p:nvCxnSpPr>
        <p:spPr>
          <a:xfrm rot="5400000">
            <a:off x="1684110" y="6341788"/>
            <a:ext cx="5274549" cy="5886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Elbow Connector 275"/>
          <p:cNvCxnSpPr>
            <a:cxnSpLocks/>
          </p:cNvCxnSpPr>
          <p:nvPr/>
        </p:nvCxnSpPr>
        <p:spPr>
          <a:xfrm rot="5400000" flipH="1" flipV="1">
            <a:off x="6934059" y="4045494"/>
            <a:ext cx="16561" cy="2042938"/>
          </a:xfrm>
          <a:prstGeom prst="bentConnector3">
            <a:avLst>
              <a:gd name="adj1" fmla="val 1625651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cxnSpLocks/>
            <a:endCxn id="372" idx="3"/>
          </p:cNvCxnSpPr>
          <p:nvPr/>
        </p:nvCxnSpPr>
        <p:spPr>
          <a:xfrm flipH="1">
            <a:off x="15409912" y="2890381"/>
            <a:ext cx="8352928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>
            <a:cxnSpLocks/>
          </p:cNvCxnSpPr>
          <p:nvPr/>
        </p:nvCxnSpPr>
        <p:spPr>
          <a:xfrm flipH="1">
            <a:off x="3659116" y="5040685"/>
            <a:ext cx="665884" cy="24422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cxnSpLocks/>
          </p:cNvCxnSpPr>
          <p:nvPr/>
        </p:nvCxnSpPr>
        <p:spPr>
          <a:xfrm flipH="1">
            <a:off x="3812045" y="8955992"/>
            <a:ext cx="504773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cxnSpLocks/>
          </p:cNvCxnSpPr>
          <p:nvPr/>
        </p:nvCxnSpPr>
        <p:spPr>
          <a:xfrm flipH="1" flipV="1">
            <a:off x="3888632" y="5838196"/>
            <a:ext cx="428186" cy="6643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 flipH="1">
            <a:off x="2733246" y="7464707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1037542" y="1589893"/>
            <a:ext cx="9805435" cy="38100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42040" tIns="21020" rIns="42040" bIns="21020">
            <a:spAutoFit/>
          </a:bodyPr>
          <a:lstStyle/>
          <a:p>
            <a:r>
              <a:rPr lang="en-GB" sz="2200" b="1" dirty="0"/>
              <a:t>THE WALTON CENTRE NHS FOUNDATION TRUST MANAGEMENT STRUCTURE </a:t>
            </a:r>
            <a:endParaRPr lang="en-GB" sz="2200" dirty="0"/>
          </a:p>
        </p:txBody>
      </p:sp>
      <p:pic>
        <p:nvPicPr>
          <p:cNvPr id="289" name="Picture 28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88" t="77319" r="13737" b="13405"/>
          <a:stretch/>
        </p:blipFill>
        <p:spPr bwMode="auto">
          <a:xfrm>
            <a:off x="25451679" y="15329663"/>
            <a:ext cx="1632883" cy="58929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0" name="TextBox 289"/>
          <p:cNvSpPr txBox="1"/>
          <p:nvPr/>
        </p:nvSpPr>
        <p:spPr>
          <a:xfrm>
            <a:off x="25531981" y="15980498"/>
            <a:ext cx="1504256" cy="24007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r"/>
            <a:r>
              <a:rPr lang="en-GB" sz="1050" b="1" dirty="0"/>
              <a:t>January 2023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5823492" y="2599302"/>
            <a:ext cx="1368152" cy="55554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Chair</a:t>
            </a:r>
          </a:p>
          <a:p>
            <a:pPr algn="ctr"/>
            <a:endParaRPr lang="en-GB" sz="1100" b="1" dirty="0">
              <a:solidFill>
                <a:schemeClr val="bg1"/>
              </a:solidFill>
            </a:endParaRPr>
          </a:p>
          <a:p>
            <a:pPr algn="ctr"/>
            <a:r>
              <a:rPr lang="en-GB" sz="900" b="1" dirty="0">
                <a:solidFill>
                  <a:schemeClr val="bg1"/>
                </a:solidFill>
              </a:rPr>
              <a:t>Max Steinberg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19694015" y="2376389"/>
            <a:ext cx="1512168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Non-Executive Director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Ray Walker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9694015" y="3024461"/>
            <a:ext cx="1512168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Non-Executive Director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Paul May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17645282" y="2554133"/>
            <a:ext cx="1512168" cy="6863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Non-Executive Director and Senior Independent Director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Su Rai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1605722" y="2379535"/>
            <a:ext cx="1512168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Non-Executive Director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Karen Heslop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21605722" y="3024461"/>
            <a:ext cx="1512168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Non-Executive Director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David Topliffe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6129334" y="3990037"/>
            <a:ext cx="1656184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Chief Financial Officer 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Mike Burns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2828229" y="3948829"/>
            <a:ext cx="1907102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Medical Director and Deputy Chief Executive </a:t>
            </a:r>
            <a:endParaRPr lang="en-GB" sz="80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Andy Nicolson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24889259" y="4049302"/>
            <a:ext cx="1907102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Chief People Officer 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Mike Gibney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7267495" y="4869662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Deputy Chief Finance Officer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Helen Wells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26491442" y="5108540"/>
            <a:ext cx="1823598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Chief Digital Information Officer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Justin Griffiths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4658576" y="5055488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Information and Business Intelligence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Mark Foy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2465569" y="6206903"/>
            <a:ext cx="1658491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Divisional Clinical Director Neurology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 Anita Krishnan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2446517" y="8702434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Divisional Clinical Director Neurosurgery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Sandeep Lakhani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2379074" y="4824659"/>
            <a:ext cx="1725933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Deputy  Medical Director            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Sacha Niven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1876542" y="10797476"/>
            <a:ext cx="1658490" cy="6863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Clinical Director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Anaesthetics and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Critical Care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Akshay Sule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1353094" y="7878304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Clinical Director of Neurology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Jay Panicker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1340590" y="7195324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Clinical Director of Neuroradiology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Maneesh Bhojak</a:t>
            </a:r>
          </a:p>
        </p:txBody>
      </p:sp>
      <p:cxnSp>
        <p:nvCxnSpPr>
          <p:cNvPr id="313" name="Elbow Connector 312"/>
          <p:cNvCxnSpPr>
            <a:stCxn id="306" idx="2"/>
            <a:endCxn id="311" idx="3"/>
          </p:cNvCxnSpPr>
          <p:nvPr/>
        </p:nvCxnSpPr>
        <p:spPr>
          <a:xfrm rot="5400000">
            <a:off x="2448692" y="7294565"/>
            <a:ext cx="1409017" cy="283231"/>
          </a:xfrm>
          <a:prstGeom prst="bentConnector2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Elbow Connector 313"/>
          <p:cNvCxnSpPr>
            <a:cxnSpLocks/>
          </p:cNvCxnSpPr>
          <p:nvPr/>
        </p:nvCxnSpPr>
        <p:spPr>
          <a:xfrm rot="5400000">
            <a:off x="2771808" y="10147672"/>
            <a:ext cx="1982914" cy="3047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Elbow Connector 330"/>
          <p:cNvCxnSpPr>
            <a:stCxn id="292" idx="1"/>
            <a:endCxn id="293" idx="1"/>
          </p:cNvCxnSpPr>
          <p:nvPr/>
        </p:nvCxnSpPr>
        <p:spPr>
          <a:xfrm rot="10800000" flipV="1">
            <a:off x="19694015" y="2557982"/>
            <a:ext cx="12700" cy="648072"/>
          </a:xfrm>
          <a:prstGeom prst="bentConnector3">
            <a:avLst>
              <a:gd name="adj1" fmla="val 180000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Elbow Connector 331"/>
          <p:cNvCxnSpPr>
            <a:stCxn id="295" idx="1"/>
            <a:endCxn id="296" idx="1"/>
          </p:cNvCxnSpPr>
          <p:nvPr/>
        </p:nvCxnSpPr>
        <p:spPr>
          <a:xfrm rot="10800000" flipV="1">
            <a:off x="21605722" y="2561128"/>
            <a:ext cx="12700" cy="644926"/>
          </a:xfrm>
          <a:prstGeom prst="bentConnector3">
            <a:avLst>
              <a:gd name="adj1" fmla="val 180000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Elbow Connector 332"/>
          <p:cNvCxnSpPr>
            <a:cxnSpLocks/>
          </p:cNvCxnSpPr>
          <p:nvPr/>
        </p:nvCxnSpPr>
        <p:spPr>
          <a:xfrm rot="16200000" flipH="1">
            <a:off x="14397090" y="-7347389"/>
            <a:ext cx="155743" cy="22695655"/>
          </a:xfrm>
          <a:prstGeom prst="bentConnector3">
            <a:avLst>
              <a:gd name="adj1" fmla="val -14678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>
            <a:cxnSpLocks/>
          </p:cNvCxnSpPr>
          <p:nvPr/>
        </p:nvCxnSpPr>
        <p:spPr>
          <a:xfrm flipH="1">
            <a:off x="25686504" y="6074444"/>
            <a:ext cx="341675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TextBox 336"/>
          <p:cNvSpPr txBox="1"/>
          <p:nvPr/>
        </p:nvSpPr>
        <p:spPr>
          <a:xfrm>
            <a:off x="24018092" y="5094904"/>
            <a:ext cx="1664814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Deputy Chief People Officer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Jane Mullin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24052388" y="6464630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Medical HR Manager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Heather Doyle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24052388" y="5782609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Business HR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Tracey Martin</a:t>
            </a:r>
          </a:p>
        </p:txBody>
      </p:sp>
      <p:cxnSp>
        <p:nvCxnSpPr>
          <p:cNvPr id="343" name="Straight Connector 342"/>
          <p:cNvCxnSpPr>
            <a:cxnSpLocks/>
            <a:stCxn id="347" idx="3"/>
          </p:cNvCxnSpPr>
          <p:nvPr/>
        </p:nvCxnSpPr>
        <p:spPr>
          <a:xfrm>
            <a:off x="25969804" y="9928096"/>
            <a:ext cx="403926" cy="7569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TextBox 343"/>
          <p:cNvSpPr txBox="1"/>
          <p:nvPr/>
        </p:nvSpPr>
        <p:spPr>
          <a:xfrm>
            <a:off x="24416529" y="11074105"/>
            <a:ext cx="1749868" cy="4478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Director of Medical Education and Clinical Director Research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Rhys Davies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24369471" y="10381903"/>
            <a:ext cx="1627313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Clinical Director for Innovation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Shagufay Mahendran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24103501" y="8642327"/>
            <a:ext cx="1627313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Research &amp; Development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Gemma Nanson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24342490" y="9658017"/>
            <a:ext cx="1627314" cy="5401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Fundraising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Madeleine Fletcher</a:t>
            </a:r>
            <a:endParaRPr lang="en-GB" sz="500" b="1" dirty="0">
              <a:solidFill>
                <a:schemeClr val="bg1"/>
              </a:solidFill>
            </a:endParaRPr>
          </a:p>
        </p:txBody>
      </p:sp>
      <p:pic>
        <p:nvPicPr>
          <p:cNvPr id="349" name="Picture 3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6641" y="1730763"/>
            <a:ext cx="2289026" cy="971558"/>
          </a:xfrm>
          <a:prstGeom prst="rect">
            <a:avLst/>
          </a:prstGeom>
          <a:solidFill>
            <a:schemeClr val="accent1">
              <a:lumMod val="50000"/>
            </a:schemeClr>
          </a:solidFill>
          <a:effectLst/>
        </p:spPr>
      </p:pic>
      <p:cxnSp>
        <p:nvCxnSpPr>
          <p:cNvPr id="350" name="Straight Connector 349"/>
          <p:cNvCxnSpPr>
            <a:cxnSpLocks/>
          </p:cNvCxnSpPr>
          <p:nvPr/>
        </p:nvCxnSpPr>
        <p:spPr>
          <a:xfrm flipH="1" flipV="1">
            <a:off x="4104263" y="6646685"/>
            <a:ext cx="220737" cy="2859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TextBox 352"/>
          <p:cNvSpPr txBox="1"/>
          <p:nvPr/>
        </p:nvSpPr>
        <p:spPr>
          <a:xfrm>
            <a:off x="2436196" y="5492409"/>
            <a:ext cx="1658491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Deputy Director of Strategy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 Julie Riley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26489498" y="5812060"/>
            <a:ext cx="1823599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Deputy Head of Information Management and Technology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Lee Thompson  </a:t>
            </a:r>
          </a:p>
        </p:txBody>
      </p:sp>
      <p:sp>
        <p:nvSpPr>
          <p:cNvPr id="365" name="TextBox 364"/>
          <p:cNvSpPr txBox="1"/>
          <p:nvPr/>
        </p:nvSpPr>
        <p:spPr>
          <a:xfrm>
            <a:off x="217530" y="5812060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Communications and Marketing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Elaine Vaile</a:t>
            </a:r>
          </a:p>
        </p:txBody>
      </p:sp>
      <p:cxnSp>
        <p:nvCxnSpPr>
          <p:cNvPr id="368" name="Straight Connector 367"/>
          <p:cNvCxnSpPr/>
          <p:nvPr/>
        </p:nvCxnSpPr>
        <p:spPr>
          <a:xfrm flipH="1">
            <a:off x="3194464" y="9748276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 flipH="1">
            <a:off x="3194464" y="10381903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extBox 371"/>
          <p:cNvSpPr txBox="1"/>
          <p:nvPr/>
        </p:nvSpPr>
        <p:spPr>
          <a:xfrm>
            <a:off x="14041760" y="2612607"/>
            <a:ext cx="1368152" cy="55554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</a:rPr>
              <a:t>Chief Executive</a:t>
            </a:r>
          </a:p>
          <a:p>
            <a:pPr algn="ctr"/>
            <a:endParaRPr lang="en-GB" sz="1100" b="1" dirty="0">
              <a:solidFill>
                <a:schemeClr val="bg1"/>
              </a:solidFill>
            </a:endParaRPr>
          </a:p>
          <a:p>
            <a:pPr algn="ctr"/>
            <a:r>
              <a:rPr lang="en-GB" sz="900" b="1" dirty="0">
                <a:solidFill>
                  <a:schemeClr val="bg1"/>
                </a:solidFill>
              </a:rPr>
              <a:t>Jan Ross</a:t>
            </a:r>
          </a:p>
        </p:txBody>
      </p:sp>
      <p:sp>
        <p:nvSpPr>
          <p:cNvPr id="509" name="TextBox 508"/>
          <p:cNvSpPr txBox="1"/>
          <p:nvPr/>
        </p:nvSpPr>
        <p:spPr>
          <a:xfrm>
            <a:off x="1884341" y="9444796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Clinical Director of Neurosurgery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David Carter</a:t>
            </a:r>
          </a:p>
        </p:txBody>
      </p:sp>
      <p:sp>
        <p:nvSpPr>
          <p:cNvPr id="510" name="TextBox 509"/>
          <p:cNvSpPr txBox="1"/>
          <p:nvPr/>
        </p:nvSpPr>
        <p:spPr>
          <a:xfrm>
            <a:off x="1872509" y="10106157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Clinical Director Pain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Chris Whitehead</a:t>
            </a:r>
          </a:p>
        </p:txBody>
      </p:sp>
      <p:sp>
        <p:nvSpPr>
          <p:cNvPr id="519" name="TextBox 518"/>
          <p:cNvSpPr txBox="1"/>
          <p:nvPr/>
        </p:nvSpPr>
        <p:spPr>
          <a:xfrm>
            <a:off x="326616" y="4843896"/>
            <a:ext cx="1658490" cy="48629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Corporate Secretary</a:t>
            </a:r>
          </a:p>
          <a:p>
            <a:pPr algn="ctr"/>
            <a:endParaRPr lang="en-GB" sz="80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Katharine Dowson</a:t>
            </a:r>
          </a:p>
        </p:txBody>
      </p:sp>
      <p:sp>
        <p:nvSpPr>
          <p:cNvPr id="520" name="TextBox 519"/>
          <p:cNvSpPr txBox="1"/>
          <p:nvPr/>
        </p:nvSpPr>
        <p:spPr>
          <a:xfrm>
            <a:off x="24052388" y="7191417"/>
            <a:ext cx="1658490" cy="5401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Equality, Diversity &amp; Inclusion Lead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</a:rPr>
              <a:t>Emma Sutton</a:t>
            </a:r>
          </a:p>
        </p:txBody>
      </p:sp>
      <p:cxnSp>
        <p:nvCxnSpPr>
          <p:cNvPr id="523" name="Straight Connector 522"/>
          <p:cNvCxnSpPr>
            <a:cxnSpLocks/>
            <a:endCxn id="338" idx="3"/>
          </p:cNvCxnSpPr>
          <p:nvPr/>
        </p:nvCxnSpPr>
        <p:spPr>
          <a:xfrm flipH="1" flipV="1">
            <a:off x="25710878" y="6727015"/>
            <a:ext cx="317301" cy="9845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Elbow Connector 524"/>
          <p:cNvCxnSpPr>
            <a:stCxn id="372" idx="1"/>
            <a:endCxn id="365" idx="3"/>
          </p:cNvCxnSpPr>
          <p:nvPr/>
        </p:nvCxnSpPr>
        <p:spPr>
          <a:xfrm rot="10800000" flipV="1">
            <a:off x="1876020" y="2890381"/>
            <a:ext cx="12165740" cy="3184064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/>
          <p:cNvCxnSpPr>
            <a:cxnSpLocks/>
          </p:cNvCxnSpPr>
          <p:nvPr/>
        </p:nvCxnSpPr>
        <p:spPr>
          <a:xfrm flipV="1">
            <a:off x="14694691" y="3094310"/>
            <a:ext cx="0" cy="632578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24047704" y="7916872"/>
            <a:ext cx="168311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Training &amp; Development /Education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Zoe Kershaw</a:t>
            </a:r>
          </a:p>
        </p:txBody>
      </p:sp>
      <p:cxnSp>
        <p:nvCxnSpPr>
          <p:cNvPr id="152" name="Elbow Connector 151"/>
          <p:cNvCxnSpPr>
            <a:cxnSpLocks/>
          </p:cNvCxnSpPr>
          <p:nvPr/>
        </p:nvCxnSpPr>
        <p:spPr>
          <a:xfrm flipV="1">
            <a:off x="18195797" y="4762651"/>
            <a:ext cx="4689173" cy="3852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cxnSpLocks/>
          </p:cNvCxnSpPr>
          <p:nvPr/>
        </p:nvCxnSpPr>
        <p:spPr>
          <a:xfrm flipV="1">
            <a:off x="21206183" y="3736149"/>
            <a:ext cx="0" cy="984109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TextBox 372"/>
          <p:cNvSpPr txBox="1"/>
          <p:nvPr/>
        </p:nvSpPr>
        <p:spPr>
          <a:xfrm>
            <a:off x="20450099" y="4044894"/>
            <a:ext cx="1632823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Chief Operating Officer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Lyndsey Vlasman</a:t>
            </a:r>
          </a:p>
        </p:txBody>
      </p:sp>
      <p:cxnSp>
        <p:nvCxnSpPr>
          <p:cNvPr id="222" name="Straight Connector 221"/>
          <p:cNvCxnSpPr>
            <a:cxnSpLocks/>
            <a:stCxn id="308" idx="1"/>
          </p:cNvCxnSpPr>
          <p:nvPr/>
        </p:nvCxnSpPr>
        <p:spPr>
          <a:xfrm flipH="1">
            <a:off x="1675566" y="5006252"/>
            <a:ext cx="703508" cy="58855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275">
            <a:extLst>
              <a:ext uri="{FF2B5EF4-FFF2-40B4-BE49-F238E27FC236}">
                <a16:creationId xmlns:a16="http://schemas.microsoft.com/office/drawing/2014/main" id="{A4E10C84-D434-4DC5-B0FD-19E55A44531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5896500" y="4078790"/>
            <a:ext cx="16561" cy="2042938"/>
          </a:xfrm>
          <a:prstGeom prst="bentConnector3">
            <a:avLst>
              <a:gd name="adj1" fmla="val 1286607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F3715497-AA7D-4E6C-B6FA-19A017370294}"/>
              </a:ext>
            </a:extLst>
          </p:cNvPr>
          <p:cNvCxnSpPr>
            <a:cxnSpLocks/>
          </p:cNvCxnSpPr>
          <p:nvPr/>
        </p:nvCxnSpPr>
        <p:spPr>
          <a:xfrm>
            <a:off x="25822789" y="4473598"/>
            <a:ext cx="0" cy="416521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D0FDC385-2B4C-4F3B-B4B5-5E8E5D4C08DA}"/>
              </a:ext>
            </a:extLst>
          </p:cNvPr>
          <p:cNvCxnSpPr>
            <a:cxnSpLocks/>
          </p:cNvCxnSpPr>
          <p:nvPr/>
        </p:nvCxnSpPr>
        <p:spPr>
          <a:xfrm flipH="1">
            <a:off x="25638109" y="7487390"/>
            <a:ext cx="333091" cy="1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91DF02E1-02F0-4C41-BBE1-D2FC8FAA7591}"/>
              </a:ext>
            </a:extLst>
          </p:cNvPr>
          <p:cNvCxnSpPr>
            <a:cxnSpLocks/>
          </p:cNvCxnSpPr>
          <p:nvPr/>
        </p:nvCxnSpPr>
        <p:spPr>
          <a:xfrm flipH="1">
            <a:off x="25638109" y="8114649"/>
            <a:ext cx="333091" cy="1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B1C70BF9-7AB4-47A2-B526-E7F0518FFDDF}"/>
              </a:ext>
            </a:extLst>
          </p:cNvPr>
          <p:cNvCxnSpPr>
            <a:cxnSpLocks/>
          </p:cNvCxnSpPr>
          <p:nvPr/>
        </p:nvCxnSpPr>
        <p:spPr>
          <a:xfrm flipH="1" flipV="1">
            <a:off x="25684703" y="5289089"/>
            <a:ext cx="330549" cy="11049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36725024-5C82-4FAC-8221-6FFC052BD8F8}"/>
              </a:ext>
            </a:extLst>
          </p:cNvPr>
          <p:cNvCxnSpPr>
            <a:cxnSpLocks/>
          </p:cNvCxnSpPr>
          <p:nvPr/>
        </p:nvCxnSpPr>
        <p:spPr>
          <a:xfrm flipH="1" flipV="1">
            <a:off x="25730814" y="8833080"/>
            <a:ext cx="297365" cy="4298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BBE59774-2C84-4CDD-A405-4075642476B4}"/>
              </a:ext>
            </a:extLst>
          </p:cNvPr>
          <p:cNvCxnSpPr/>
          <p:nvPr/>
        </p:nvCxnSpPr>
        <p:spPr>
          <a:xfrm flipH="1">
            <a:off x="3224897" y="11140652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73C0AA4A-7320-44FD-98B9-1818B8B6FDD8}"/>
              </a:ext>
            </a:extLst>
          </p:cNvPr>
          <p:cNvCxnSpPr>
            <a:cxnSpLocks/>
            <a:stCxn id="345" idx="3"/>
          </p:cNvCxnSpPr>
          <p:nvPr/>
        </p:nvCxnSpPr>
        <p:spPr>
          <a:xfrm>
            <a:off x="25996784" y="10644288"/>
            <a:ext cx="376946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17A5B96B-F053-4B78-8C16-536DECC212A6}"/>
              </a:ext>
            </a:extLst>
          </p:cNvPr>
          <p:cNvCxnSpPr>
            <a:cxnSpLocks/>
            <a:stCxn id="344" idx="3"/>
          </p:cNvCxnSpPr>
          <p:nvPr/>
        </p:nvCxnSpPr>
        <p:spPr>
          <a:xfrm>
            <a:off x="26166397" y="11298018"/>
            <a:ext cx="207333" cy="8611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9CCDC759-A165-4FDB-A674-D7AA30F03981}"/>
              </a:ext>
            </a:extLst>
          </p:cNvPr>
          <p:cNvCxnSpPr>
            <a:cxnSpLocks/>
          </p:cNvCxnSpPr>
          <p:nvPr/>
        </p:nvCxnSpPr>
        <p:spPr>
          <a:xfrm flipH="1" flipV="1">
            <a:off x="26284109" y="4890119"/>
            <a:ext cx="89621" cy="6405005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Elbow Connector 208">
            <a:extLst>
              <a:ext uri="{FF2B5EF4-FFF2-40B4-BE49-F238E27FC236}">
                <a16:creationId xmlns:a16="http://schemas.microsoft.com/office/drawing/2014/main" id="{5CEE1FFF-18C3-402D-9918-3ECB646571E6}"/>
              </a:ext>
            </a:extLst>
          </p:cNvPr>
          <p:cNvCxnSpPr>
            <a:cxnSpLocks/>
            <a:stCxn id="355" idx="3"/>
            <a:endCxn id="303" idx="3"/>
          </p:cNvCxnSpPr>
          <p:nvPr/>
        </p:nvCxnSpPr>
        <p:spPr>
          <a:xfrm flipV="1">
            <a:off x="28313097" y="5370925"/>
            <a:ext cx="1943" cy="703520"/>
          </a:xfrm>
          <a:prstGeom prst="bentConnector3">
            <a:avLst>
              <a:gd name="adj1" fmla="val 11865311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09AD078A-C6E6-4558-B0C0-EB22DF4EF8BA}"/>
              </a:ext>
            </a:extLst>
          </p:cNvPr>
          <p:cNvCxnSpPr>
            <a:cxnSpLocks/>
          </p:cNvCxnSpPr>
          <p:nvPr/>
        </p:nvCxnSpPr>
        <p:spPr>
          <a:xfrm flipH="1">
            <a:off x="8761616" y="5147067"/>
            <a:ext cx="478674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F54C6DDD-1FD9-453E-B7F7-4B3E331800A4}"/>
              </a:ext>
            </a:extLst>
          </p:cNvPr>
          <p:cNvCxnSpPr>
            <a:cxnSpLocks/>
          </p:cNvCxnSpPr>
          <p:nvPr/>
        </p:nvCxnSpPr>
        <p:spPr>
          <a:xfrm flipH="1">
            <a:off x="8335030" y="5337748"/>
            <a:ext cx="2349" cy="2126959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279D2AB9-1015-4AC5-9948-DEA1C5A8C55D}"/>
              </a:ext>
            </a:extLst>
          </p:cNvPr>
          <p:cNvCxnSpPr>
            <a:cxnSpLocks/>
          </p:cNvCxnSpPr>
          <p:nvPr/>
        </p:nvCxnSpPr>
        <p:spPr>
          <a:xfrm>
            <a:off x="26002326" y="5330193"/>
            <a:ext cx="25853" cy="3537737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1753812D-5B65-4557-A428-7F51F2743E08}"/>
              </a:ext>
            </a:extLst>
          </p:cNvPr>
          <p:cNvCxnSpPr/>
          <p:nvPr/>
        </p:nvCxnSpPr>
        <p:spPr>
          <a:xfrm flipV="1">
            <a:off x="22884970" y="4720258"/>
            <a:ext cx="0" cy="489007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CEEAB231-038F-46F4-8BFC-E9F4B7CE73EF}"/>
              </a:ext>
            </a:extLst>
          </p:cNvPr>
          <p:cNvSpPr txBox="1"/>
          <p:nvPr/>
        </p:nvSpPr>
        <p:spPr>
          <a:xfrm>
            <a:off x="21629897" y="8117175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Interim Head of Risk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Mike Duffy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8B8A5B7B-389E-4DA2-9763-6CE10F24A4A1}"/>
              </a:ext>
            </a:extLst>
          </p:cNvPr>
          <p:cNvSpPr txBox="1"/>
          <p:nvPr/>
        </p:nvSpPr>
        <p:spPr>
          <a:xfrm>
            <a:off x="21586502" y="6683368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Service Transformation Lead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Ben Davies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8A95F542-BF7E-40E4-836F-A679C3ABC869}"/>
              </a:ext>
            </a:extLst>
          </p:cNvPr>
          <p:cNvSpPr txBox="1"/>
          <p:nvPr/>
        </p:nvSpPr>
        <p:spPr>
          <a:xfrm>
            <a:off x="21586502" y="5653473"/>
            <a:ext cx="1658490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Facilities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Tina Davies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CCFF6E66-1B76-423D-9DE4-BA47FAA7BB27}"/>
              </a:ext>
            </a:extLst>
          </p:cNvPr>
          <p:cNvSpPr txBox="1"/>
          <p:nvPr/>
        </p:nvSpPr>
        <p:spPr>
          <a:xfrm>
            <a:off x="21586242" y="4929755"/>
            <a:ext cx="1675118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Associate Director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of  Operations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Rebekah Phillips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2DDEDCB3-7B50-4412-93F0-1935A5BBFF68}"/>
              </a:ext>
            </a:extLst>
          </p:cNvPr>
          <p:cNvSpPr txBox="1"/>
          <p:nvPr/>
        </p:nvSpPr>
        <p:spPr>
          <a:xfrm>
            <a:off x="21599886" y="6158030"/>
            <a:ext cx="1658490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Estates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Steven Holland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751D294B-8539-47E5-8A36-AA892E223676}"/>
              </a:ext>
            </a:extLst>
          </p:cNvPr>
          <p:cNvSpPr txBox="1"/>
          <p:nvPr/>
        </p:nvSpPr>
        <p:spPr>
          <a:xfrm>
            <a:off x="21620582" y="7394600"/>
            <a:ext cx="1658491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Transformation and Project Manager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Clare Moore</a:t>
            </a: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B955D167-C8E1-4D73-B3DA-5D3978378A43}"/>
              </a:ext>
            </a:extLst>
          </p:cNvPr>
          <p:cNvCxnSpPr>
            <a:cxnSpLocks/>
          </p:cNvCxnSpPr>
          <p:nvPr/>
        </p:nvCxnSpPr>
        <p:spPr>
          <a:xfrm flipH="1">
            <a:off x="22884970" y="5291466"/>
            <a:ext cx="602881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27599B74-8668-438C-8C5A-8D335EAEC0A1}"/>
              </a:ext>
            </a:extLst>
          </p:cNvPr>
          <p:cNvCxnSpPr>
            <a:cxnSpLocks/>
          </p:cNvCxnSpPr>
          <p:nvPr/>
        </p:nvCxnSpPr>
        <p:spPr>
          <a:xfrm flipH="1">
            <a:off x="22884970" y="6984730"/>
            <a:ext cx="602881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6D2F1734-4B4F-4DB8-8AFA-B7E8BA1E1438}"/>
              </a:ext>
            </a:extLst>
          </p:cNvPr>
          <p:cNvCxnSpPr>
            <a:cxnSpLocks/>
          </p:cNvCxnSpPr>
          <p:nvPr/>
        </p:nvCxnSpPr>
        <p:spPr>
          <a:xfrm>
            <a:off x="23464797" y="5306971"/>
            <a:ext cx="35071" cy="3150672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63B47EC6-4B29-43A1-A828-500E72E5DF73}"/>
              </a:ext>
            </a:extLst>
          </p:cNvPr>
          <p:cNvCxnSpPr>
            <a:cxnSpLocks/>
            <a:stCxn id="252" idx="3"/>
          </p:cNvCxnSpPr>
          <p:nvPr/>
        </p:nvCxnSpPr>
        <p:spPr>
          <a:xfrm>
            <a:off x="23258376" y="6339623"/>
            <a:ext cx="241492" cy="5108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999AA94B-E420-4102-8103-5CD58DC122EC}"/>
              </a:ext>
            </a:extLst>
          </p:cNvPr>
          <p:cNvCxnSpPr>
            <a:cxnSpLocks/>
          </p:cNvCxnSpPr>
          <p:nvPr/>
        </p:nvCxnSpPr>
        <p:spPr>
          <a:xfrm>
            <a:off x="23277257" y="7721187"/>
            <a:ext cx="254876" cy="313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43ECAAFA-8320-466F-91ED-719B42F9252B}"/>
              </a:ext>
            </a:extLst>
          </p:cNvPr>
          <p:cNvCxnSpPr>
            <a:cxnSpLocks/>
          </p:cNvCxnSpPr>
          <p:nvPr/>
        </p:nvCxnSpPr>
        <p:spPr>
          <a:xfrm>
            <a:off x="23285564" y="8457643"/>
            <a:ext cx="254876" cy="313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2149DAFA-7BBC-42A8-83D1-11BA772EA94D}"/>
              </a:ext>
            </a:extLst>
          </p:cNvPr>
          <p:cNvCxnSpPr>
            <a:cxnSpLocks/>
            <a:stCxn id="225" idx="0"/>
          </p:cNvCxnSpPr>
          <p:nvPr/>
        </p:nvCxnSpPr>
        <p:spPr>
          <a:xfrm flipH="1" flipV="1">
            <a:off x="20246026" y="4778265"/>
            <a:ext cx="3589" cy="383892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Elbow Connector 168">
            <a:extLst>
              <a:ext uri="{FF2B5EF4-FFF2-40B4-BE49-F238E27FC236}">
                <a16:creationId xmlns:a16="http://schemas.microsoft.com/office/drawing/2014/main" id="{61F633B0-0130-4B97-8FE0-E87981EB4672}"/>
              </a:ext>
            </a:extLst>
          </p:cNvPr>
          <p:cNvCxnSpPr>
            <a:cxnSpLocks/>
            <a:stCxn id="225" idx="3"/>
            <a:endCxn id="221" idx="3"/>
          </p:cNvCxnSpPr>
          <p:nvPr/>
        </p:nvCxnSpPr>
        <p:spPr>
          <a:xfrm>
            <a:off x="21078860" y="5424542"/>
            <a:ext cx="36019" cy="6096066"/>
          </a:xfrm>
          <a:prstGeom prst="bentConnector3">
            <a:avLst>
              <a:gd name="adj1" fmla="val 734665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725AEA1-F465-4561-9C7A-23E2B0ABEDA6}"/>
              </a:ext>
            </a:extLst>
          </p:cNvPr>
          <p:cNvCxnSpPr/>
          <p:nvPr/>
        </p:nvCxnSpPr>
        <p:spPr>
          <a:xfrm flipH="1">
            <a:off x="20797922" y="9259964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E6109D4-2919-43D3-B8C5-7BAB25B9B726}"/>
              </a:ext>
            </a:extLst>
          </p:cNvPr>
          <p:cNvCxnSpPr/>
          <p:nvPr/>
        </p:nvCxnSpPr>
        <p:spPr>
          <a:xfrm flipH="1">
            <a:off x="20797922" y="10054800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97429CA4-EB2B-45F6-BFD2-E2E72DE760DC}"/>
              </a:ext>
            </a:extLst>
          </p:cNvPr>
          <p:cNvCxnSpPr/>
          <p:nvPr/>
        </p:nvCxnSpPr>
        <p:spPr>
          <a:xfrm flipH="1">
            <a:off x="20797922" y="10809510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769E1585-2D12-41F7-9EC6-F7AD791A30CC}"/>
              </a:ext>
            </a:extLst>
          </p:cNvPr>
          <p:cNvCxnSpPr>
            <a:cxnSpLocks/>
          </p:cNvCxnSpPr>
          <p:nvPr/>
        </p:nvCxnSpPr>
        <p:spPr>
          <a:xfrm flipH="1" flipV="1">
            <a:off x="20751331" y="7099724"/>
            <a:ext cx="603473" cy="15343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8035A1C7-4770-4321-AB71-2C2E3BCC47FD}"/>
              </a:ext>
            </a:extLst>
          </p:cNvPr>
          <p:cNvCxnSpPr>
            <a:cxnSpLocks/>
          </p:cNvCxnSpPr>
          <p:nvPr/>
        </p:nvCxnSpPr>
        <p:spPr>
          <a:xfrm flipH="1" flipV="1">
            <a:off x="20751331" y="7819804"/>
            <a:ext cx="603473" cy="15343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CA14FA24-B774-4C23-AB83-E3E55F1ADEA8}"/>
              </a:ext>
            </a:extLst>
          </p:cNvPr>
          <p:cNvCxnSpPr/>
          <p:nvPr/>
        </p:nvCxnSpPr>
        <p:spPr>
          <a:xfrm flipH="1">
            <a:off x="20797922" y="8614640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EC1262F5-B539-43FE-A085-284E38B9D635}"/>
              </a:ext>
            </a:extLst>
          </p:cNvPr>
          <p:cNvCxnSpPr/>
          <p:nvPr/>
        </p:nvCxnSpPr>
        <p:spPr>
          <a:xfrm flipH="1">
            <a:off x="20797922" y="6454400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501F60AA-5DE8-48D9-9F1C-0C0D26AE520E}"/>
              </a:ext>
            </a:extLst>
          </p:cNvPr>
          <p:cNvSpPr txBox="1"/>
          <p:nvPr/>
        </p:nvSpPr>
        <p:spPr>
          <a:xfrm>
            <a:off x="19434338" y="10562469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Lead Neurosciences Pharmacist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Jenny Sparrow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66FD6422-E560-47E9-9966-DB60547339E3}"/>
              </a:ext>
            </a:extLst>
          </p:cNvPr>
          <p:cNvSpPr txBox="1"/>
          <p:nvPr/>
        </p:nvSpPr>
        <p:spPr>
          <a:xfrm>
            <a:off x="19426852" y="7572763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Neurophysiology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Caroline Finnegan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DAA722F6-519B-4964-A2EE-5261E526F5D3}"/>
              </a:ext>
            </a:extLst>
          </p:cNvPr>
          <p:cNvSpPr txBox="1"/>
          <p:nvPr/>
        </p:nvSpPr>
        <p:spPr>
          <a:xfrm>
            <a:off x="19431711" y="6852683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Neuroradiology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Yvonne Shanks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0A34ED0E-CB1C-4C97-A803-98A99E9C0F58}"/>
              </a:ext>
            </a:extLst>
          </p:cNvPr>
          <p:cNvSpPr txBox="1"/>
          <p:nvPr/>
        </p:nvSpPr>
        <p:spPr>
          <a:xfrm>
            <a:off x="19429158" y="9691110"/>
            <a:ext cx="1658490" cy="6863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 Cheshire and  Merseyside Rehab Network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Julie Peacock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5CE1666-04A7-4698-9BBF-2D3AE4D68B68}"/>
              </a:ext>
            </a:extLst>
          </p:cNvPr>
          <p:cNvSpPr txBox="1"/>
          <p:nvPr/>
        </p:nvSpPr>
        <p:spPr>
          <a:xfrm>
            <a:off x="19426852" y="9012923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Therapies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Denise Lee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CB793E21-7D36-4BBB-B14E-16E87BF5D6D0}"/>
              </a:ext>
            </a:extLst>
          </p:cNvPr>
          <p:cNvSpPr txBox="1"/>
          <p:nvPr/>
        </p:nvSpPr>
        <p:spPr>
          <a:xfrm>
            <a:off x="19456389" y="11258223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Acting Divisional Manager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Joanne Callendar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97270F0A-F4BB-40F6-BC66-E18FCB247C30}"/>
              </a:ext>
            </a:extLst>
          </p:cNvPr>
          <p:cNvSpPr txBox="1"/>
          <p:nvPr/>
        </p:nvSpPr>
        <p:spPr>
          <a:xfrm>
            <a:off x="19434338" y="6132891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Neuropsychology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Perry Moore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0E228F30-DB71-467F-B3BB-D91C1DBF7FB1}"/>
              </a:ext>
            </a:extLst>
          </p:cNvPr>
          <p:cNvSpPr txBox="1"/>
          <p:nvPr/>
        </p:nvSpPr>
        <p:spPr>
          <a:xfrm>
            <a:off x="19429158" y="8322533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Clinical Lead of Neuropsychiatry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Antonio Da Costa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FF792A99-1F04-45A0-8261-760AA9743111}"/>
              </a:ext>
            </a:extLst>
          </p:cNvPr>
          <p:cNvSpPr txBox="1"/>
          <p:nvPr/>
        </p:nvSpPr>
        <p:spPr>
          <a:xfrm>
            <a:off x="19420369" y="5162157"/>
            <a:ext cx="1658491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Divisional Director of Operations for Neurology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 Jennifer Duffy</a:t>
            </a: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55513C46-58D3-4A20-83ED-E9E0AB4CC0BE}"/>
              </a:ext>
            </a:extLst>
          </p:cNvPr>
          <p:cNvCxnSpPr/>
          <p:nvPr/>
        </p:nvCxnSpPr>
        <p:spPr>
          <a:xfrm flipH="1">
            <a:off x="18698446" y="6470841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7A24FA78-316F-4B9E-BCD5-2667048567C0}"/>
              </a:ext>
            </a:extLst>
          </p:cNvPr>
          <p:cNvCxnSpPr/>
          <p:nvPr/>
        </p:nvCxnSpPr>
        <p:spPr>
          <a:xfrm flipH="1">
            <a:off x="18672286" y="7179464"/>
            <a:ext cx="556882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DE32551D-5FAD-4432-BD78-5B7339ACD2E0}"/>
              </a:ext>
            </a:extLst>
          </p:cNvPr>
          <p:cNvSpPr txBox="1"/>
          <p:nvPr/>
        </p:nvSpPr>
        <p:spPr>
          <a:xfrm>
            <a:off x="17366554" y="7618213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Divisional Manager Neurosurgery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Emma Denby &amp; Samantha Holman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506DB09-2733-44D0-AB35-610EF56097A1}"/>
              </a:ext>
            </a:extLst>
          </p:cNvPr>
          <p:cNvSpPr txBox="1"/>
          <p:nvPr/>
        </p:nvSpPr>
        <p:spPr>
          <a:xfrm>
            <a:off x="17371413" y="6151278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PMP &amp; Pain Rehab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Service Lead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Kerry Mathews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06C7557A-F4FF-4E50-AC89-277294D6F748}"/>
              </a:ext>
            </a:extLst>
          </p:cNvPr>
          <p:cNvSpPr txBox="1"/>
          <p:nvPr/>
        </p:nvSpPr>
        <p:spPr>
          <a:xfrm>
            <a:off x="17366554" y="6871358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Laboratory Director 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Carrie Chadwick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459705F-5953-48CA-A00B-8F32EFB235A2}"/>
              </a:ext>
            </a:extLst>
          </p:cNvPr>
          <p:cNvSpPr txBox="1"/>
          <p:nvPr/>
        </p:nvSpPr>
        <p:spPr>
          <a:xfrm>
            <a:off x="17366552" y="5147067"/>
            <a:ext cx="1658491" cy="6863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Divisional Director of Operations for  Neurosurgery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Emma Burraston</a:t>
            </a:r>
          </a:p>
        </p:txBody>
      </p:sp>
      <p:cxnSp>
        <p:nvCxnSpPr>
          <p:cNvPr id="233" name="Elbow Connector 165">
            <a:extLst>
              <a:ext uri="{FF2B5EF4-FFF2-40B4-BE49-F238E27FC236}">
                <a16:creationId xmlns:a16="http://schemas.microsoft.com/office/drawing/2014/main" id="{EE55A22E-5BBC-4074-A197-E8AD3BF8F26D}"/>
              </a:ext>
            </a:extLst>
          </p:cNvPr>
          <p:cNvCxnSpPr>
            <a:cxnSpLocks/>
          </p:cNvCxnSpPr>
          <p:nvPr/>
        </p:nvCxnSpPr>
        <p:spPr>
          <a:xfrm>
            <a:off x="19026353" y="5556848"/>
            <a:ext cx="1" cy="2390355"/>
          </a:xfrm>
          <a:prstGeom prst="bentConnector3">
            <a:avLst>
              <a:gd name="adj1" fmla="val 2286010000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5C8B1166-8538-4E5E-9CFF-F85D5834A641}"/>
              </a:ext>
            </a:extLst>
          </p:cNvPr>
          <p:cNvCxnSpPr>
            <a:cxnSpLocks/>
            <a:stCxn id="232" idx="0"/>
          </p:cNvCxnSpPr>
          <p:nvPr/>
        </p:nvCxnSpPr>
        <p:spPr>
          <a:xfrm flipV="1">
            <a:off x="18195798" y="4749143"/>
            <a:ext cx="0" cy="397924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5B241216-A7F8-4CAC-8D17-0AE362FBEAE2}"/>
              </a:ext>
            </a:extLst>
          </p:cNvPr>
          <p:cNvCxnSpPr>
            <a:cxnSpLocks/>
          </p:cNvCxnSpPr>
          <p:nvPr/>
        </p:nvCxnSpPr>
        <p:spPr>
          <a:xfrm flipH="1" flipV="1">
            <a:off x="14692456" y="3735276"/>
            <a:ext cx="2235" cy="470697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TextBox 390">
            <a:extLst>
              <a:ext uri="{FF2B5EF4-FFF2-40B4-BE49-F238E27FC236}">
                <a16:creationId xmlns:a16="http://schemas.microsoft.com/office/drawing/2014/main" id="{5FB27CC0-CD24-45C4-895C-F8009BA9956F}"/>
              </a:ext>
            </a:extLst>
          </p:cNvPr>
          <p:cNvSpPr txBox="1"/>
          <p:nvPr/>
        </p:nvSpPr>
        <p:spPr>
          <a:xfrm>
            <a:off x="13312242" y="3954134"/>
            <a:ext cx="1907102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Chief Nurse 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Lisa Salter</a:t>
            </a:r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99D1BA39-0454-4178-994B-14A4C16AC852}"/>
              </a:ext>
            </a:extLst>
          </p:cNvPr>
          <p:cNvCxnSpPr>
            <a:cxnSpLocks/>
          </p:cNvCxnSpPr>
          <p:nvPr/>
        </p:nvCxnSpPr>
        <p:spPr>
          <a:xfrm flipH="1" flipV="1">
            <a:off x="11782526" y="7410915"/>
            <a:ext cx="4734440" cy="9648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TextBox 399">
            <a:extLst>
              <a:ext uri="{FF2B5EF4-FFF2-40B4-BE49-F238E27FC236}">
                <a16:creationId xmlns:a16="http://schemas.microsoft.com/office/drawing/2014/main" id="{864667F1-33EA-44C9-B23E-E5F6B317CA0F}"/>
              </a:ext>
            </a:extLst>
          </p:cNvPr>
          <p:cNvSpPr txBox="1"/>
          <p:nvPr/>
        </p:nvSpPr>
        <p:spPr>
          <a:xfrm>
            <a:off x="12057530" y="4942586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Deputy  Chief Nurse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Nicola Martin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B29E7A0D-8C44-4578-8DC5-53AE699F20AE}"/>
              </a:ext>
            </a:extLst>
          </p:cNvPr>
          <p:cNvSpPr txBox="1"/>
          <p:nvPr/>
        </p:nvSpPr>
        <p:spPr>
          <a:xfrm>
            <a:off x="14123907" y="4953515"/>
            <a:ext cx="1658491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Lead Nurse Infection Prevention &amp; Control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 Helen Oulton</a:t>
            </a:r>
          </a:p>
        </p:txBody>
      </p: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D3D6414F-175C-44D7-B4B3-364FA554C08E}"/>
              </a:ext>
            </a:extLst>
          </p:cNvPr>
          <p:cNvCxnSpPr>
            <a:cxnSpLocks/>
          </p:cNvCxnSpPr>
          <p:nvPr/>
        </p:nvCxnSpPr>
        <p:spPr>
          <a:xfrm flipH="1">
            <a:off x="13727735" y="5873467"/>
            <a:ext cx="196941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TextBox 423">
            <a:extLst>
              <a:ext uri="{FF2B5EF4-FFF2-40B4-BE49-F238E27FC236}">
                <a16:creationId xmlns:a16="http://schemas.microsoft.com/office/drawing/2014/main" id="{0996A32C-3D35-49E6-8CFE-22EDEA46197B}"/>
              </a:ext>
            </a:extLst>
          </p:cNvPr>
          <p:cNvSpPr txBox="1"/>
          <p:nvPr/>
        </p:nvSpPr>
        <p:spPr>
          <a:xfrm>
            <a:off x="12057530" y="5683071"/>
            <a:ext cx="1658490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Matron Safeguarding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Debbie Lee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1E25494D-0170-4157-9684-17BDF8FD1579}"/>
              </a:ext>
            </a:extLst>
          </p:cNvPr>
          <p:cNvSpPr txBox="1"/>
          <p:nvPr/>
        </p:nvSpPr>
        <p:spPr>
          <a:xfrm>
            <a:off x="12063613" y="6216183"/>
            <a:ext cx="1658490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Patient Experience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Lisa Judge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FE800014-17B0-4CC1-9AF5-1462930CD419}"/>
              </a:ext>
            </a:extLst>
          </p:cNvPr>
          <p:cNvSpPr txBox="1"/>
          <p:nvPr/>
        </p:nvSpPr>
        <p:spPr>
          <a:xfrm>
            <a:off x="14127566" y="5673198"/>
            <a:ext cx="1641472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Freedom to Speak Up Guardian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Julie Kane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B39FA714-64EF-4C33-9F94-C08A3C2EBC3C}"/>
              </a:ext>
            </a:extLst>
          </p:cNvPr>
          <p:cNvSpPr txBox="1"/>
          <p:nvPr/>
        </p:nvSpPr>
        <p:spPr>
          <a:xfrm>
            <a:off x="12069245" y="6800949"/>
            <a:ext cx="1658490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Practice Educator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Julie McEnerney</a:t>
            </a:r>
          </a:p>
        </p:txBody>
      </p: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B6181E06-8AB6-49E8-A35A-400F96E89141}"/>
              </a:ext>
            </a:extLst>
          </p:cNvPr>
          <p:cNvCxnSpPr>
            <a:cxnSpLocks/>
            <a:endCxn id="425" idx="3"/>
          </p:cNvCxnSpPr>
          <p:nvPr/>
        </p:nvCxnSpPr>
        <p:spPr>
          <a:xfrm flipH="1">
            <a:off x="13722103" y="6397776"/>
            <a:ext cx="190292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B09CECE8-A94B-4BD3-AE29-93E537422013}"/>
              </a:ext>
            </a:extLst>
          </p:cNvPr>
          <p:cNvCxnSpPr>
            <a:cxnSpLocks/>
          </p:cNvCxnSpPr>
          <p:nvPr/>
        </p:nvCxnSpPr>
        <p:spPr>
          <a:xfrm flipV="1">
            <a:off x="13531867" y="4441209"/>
            <a:ext cx="848" cy="563883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90C6E472-0BBC-40FC-89E3-99B37119D24D}"/>
              </a:ext>
            </a:extLst>
          </p:cNvPr>
          <p:cNvCxnSpPr>
            <a:cxnSpLocks/>
            <a:endCxn id="427" idx="3"/>
          </p:cNvCxnSpPr>
          <p:nvPr/>
        </p:nvCxnSpPr>
        <p:spPr>
          <a:xfrm flipH="1">
            <a:off x="13727735" y="6979782"/>
            <a:ext cx="196184" cy="276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94CC1D78-CBD9-4E2E-A4A1-E899CA032AFE}"/>
              </a:ext>
            </a:extLst>
          </p:cNvPr>
          <p:cNvCxnSpPr>
            <a:cxnSpLocks/>
          </p:cNvCxnSpPr>
          <p:nvPr/>
        </p:nvCxnSpPr>
        <p:spPr>
          <a:xfrm flipH="1">
            <a:off x="16023190" y="4214933"/>
            <a:ext cx="2791" cy="1764343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68E25933-7DBE-4E69-96AB-EE6C602254FD}"/>
              </a:ext>
            </a:extLst>
          </p:cNvPr>
          <p:cNvCxnSpPr>
            <a:cxnSpLocks/>
          </p:cNvCxnSpPr>
          <p:nvPr/>
        </p:nvCxnSpPr>
        <p:spPr>
          <a:xfrm>
            <a:off x="11790019" y="7419920"/>
            <a:ext cx="0" cy="234567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7098989E-1CFF-4311-8FD3-72A13D1D5024}"/>
              </a:ext>
            </a:extLst>
          </p:cNvPr>
          <p:cNvCxnSpPr>
            <a:cxnSpLocks/>
          </p:cNvCxnSpPr>
          <p:nvPr/>
        </p:nvCxnSpPr>
        <p:spPr>
          <a:xfrm>
            <a:off x="13903616" y="5284362"/>
            <a:ext cx="11635" cy="2136201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44D15034-728E-46EC-8DBA-C8EBE3A8D245}"/>
              </a:ext>
            </a:extLst>
          </p:cNvPr>
          <p:cNvCxnSpPr>
            <a:cxnSpLocks/>
          </p:cNvCxnSpPr>
          <p:nvPr/>
        </p:nvCxnSpPr>
        <p:spPr>
          <a:xfrm>
            <a:off x="13450787" y="5254260"/>
            <a:ext cx="473889" cy="15722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091A74F3-B011-44D0-99C5-FD93547659AA}"/>
              </a:ext>
            </a:extLst>
          </p:cNvPr>
          <p:cNvCxnSpPr>
            <a:cxnSpLocks/>
            <a:stCxn id="391" idx="3"/>
          </p:cNvCxnSpPr>
          <p:nvPr/>
        </p:nvCxnSpPr>
        <p:spPr>
          <a:xfrm flipV="1">
            <a:off x="15219344" y="4215643"/>
            <a:ext cx="806842" cy="87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Connector 447">
            <a:extLst>
              <a:ext uri="{FF2B5EF4-FFF2-40B4-BE49-F238E27FC236}">
                <a16:creationId xmlns:a16="http://schemas.microsoft.com/office/drawing/2014/main" id="{4BC2EA10-4905-4FEE-8D0F-9761F9B50A54}"/>
              </a:ext>
            </a:extLst>
          </p:cNvPr>
          <p:cNvCxnSpPr>
            <a:cxnSpLocks/>
            <a:stCxn id="415" idx="3"/>
          </p:cNvCxnSpPr>
          <p:nvPr/>
        </p:nvCxnSpPr>
        <p:spPr>
          <a:xfrm>
            <a:off x="15782398" y="5215900"/>
            <a:ext cx="237134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E8331E40-6C4F-4AF9-BED0-B78C5A0A63D7}"/>
              </a:ext>
            </a:extLst>
          </p:cNvPr>
          <p:cNvCxnSpPr>
            <a:cxnSpLocks/>
          </p:cNvCxnSpPr>
          <p:nvPr/>
        </p:nvCxnSpPr>
        <p:spPr>
          <a:xfrm>
            <a:off x="15587066" y="5949826"/>
            <a:ext cx="421281" cy="1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CA28D502-9D9C-41DF-A860-1F8C6AA2F7AC}"/>
              </a:ext>
            </a:extLst>
          </p:cNvPr>
          <p:cNvSpPr txBox="1"/>
          <p:nvPr/>
        </p:nvSpPr>
        <p:spPr>
          <a:xfrm>
            <a:off x="8540816" y="6302218"/>
            <a:ext cx="1621458" cy="53773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Procurement</a:t>
            </a:r>
          </a:p>
          <a:p>
            <a:pPr algn="ctr"/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 Steve Doran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509FF42-EEA5-4DF9-97E7-1EA2CD9CAC86}"/>
              </a:ext>
            </a:extLst>
          </p:cNvPr>
          <p:cNvCxnSpPr>
            <a:cxnSpLocks/>
          </p:cNvCxnSpPr>
          <p:nvPr/>
        </p:nvCxnSpPr>
        <p:spPr>
          <a:xfrm flipH="1">
            <a:off x="3582319" y="6024911"/>
            <a:ext cx="504773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313">
            <a:extLst>
              <a:ext uri="{FF2B5EF4-FFF2-40B4-BE49-F238E27FC236}">
                <a16:creationId xmlns:a16="http://schemas.microsoft.com/office/drawing/2014/main" id="{22EB3928-03B6-422A-A4F6-506BFDE88783}"/>
              </a:ext>
            </a:extLst>
          </p:cNvPr>
          <p:cNvCxnSpPr>
            <a:cxnSpLocks/>
          </p:cNvCxnSpPr>
          <p:nvPr/>
        </p:nvCxnSpPr>
        <p:spPr>
          <a:xfrm rot="5400000">
            <a:off x="2542082" y="7216591"/>
            <a:ext cx="1982914" cy="3047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69E42AD5-0FD5-4157-8708-149F8486A3EB}"/>
              </a:ext>
            </a:extLst>
          </p:cNvPr>
          <p:cNvSpPr txBox="1"/>
          <p:nvPr/>
        </p:nvSpPr>
        <p:spPr>
          <a:xfrm>
            <a:off x="4595352" y="5850421"/>
            <a:ext cx="1658490" cy="5170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Finance, Income and Contracting</a:t>
            </a:r>
          </a:p>
          <a:p>
            <a:pPr algn="ctr"/>
            <a:r>
              <a:rPr lang="en-GB" sz="750" b="1" dirty="0">
                <a:solidFill>
                  <a:schemeClr val="bg1"/>
                </a:solidFill>
              </a:rPr>
              <a:t>Dom Liddy</a:t>
            </a:r>
          </a:p>
        </p:txBody>
      </p: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726452F5-30C4-4198-98CF-C3DA1CFE3F1B}"/>
              </a:ext>
            </a:extLst>
          </p:cNvPr>
          <p:cNvCxnSpPr>
            <a:cxnSpLocks/>
          </p:cNvCxnSpPr>
          <p:nvPr/>
        </p:nvCxnSpPr>
        <p:spPr>
          <a:xfrm>
            <a:off x="6840960" y="7666420"/>
            <a:ext cx="0" cy="502676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9021A0C4-234A-4310-8BED-DCE2E2966251}"/>
              </a:ext>
            </a:extLst>
          </p:cNvPr>
          <p:cNvSpPr txBox="1"/>
          <p:nvPr/>
        </p:nvSpPr>
        <p:spPr>
          <a:xfrm>
            <a:off x="4758304" y="8375758"/>
            <a:ext cx="1658490" cy="4016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Finance Neurology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Vacant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43FE344F-AF36-45FC-BE92-98260E32047A}"/>
              </a:ext>
            </a:extLst>
          </p:cNvPr>
          <p:cNvSpPr txBox="1"/>
          <p:nvPr/>
        </p:nvSpPr>
        <p:spPr>
          <a:xfrm>
            <a:off x="15227525" y="7615919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Risk and Governance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Mike Duffy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1B9E7AA0-F2AC-459B-AA0D-BDB888D706E0}"/>
              </a:ext>
            </a:extLst>
          </p:cNvPr>
          <p:cNvSpPr txBox="1"/>
          <p:nvPr/>
        </p:nvSpPr>
        <p:spPr>
          <a:xfrm>
            <a:off x="15277382" y="8783602"/>
            <a:ext cx="1614455" cy="3939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Clinical Governance Lead</a:t>
            </a:r>
          </a:p>
          <a:p>
            <a:pPr algn="ctr"/>
            <a:r>
              <a:rPr lang="en-GB" sz="1000" b="1" dirty="0">
                <a:solidFill>
                  <a:schemeClr val="bg1"/>
                </a:solidFill>
              </a:rPr>
              <a:t>Sarah Craigie</a:t>
            </a: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EBA7D406-79A3-439A-9756-D5B523A30350}"/>
              </a:ext>
            </a:extLst>
          </p:cNvPr>
          <p:cNvCxnSpPr>
            <a:cxnSpLocks/>
          </p:cNvCxnSpPr>
          <p:nvPr/>
        </p:nvCxnSpPr>
        <p:spPr>
          <a:xfrm flipH="1">
            <a:off x="17094255" y="7947203"/>
            <a:ext cx="14042" cy="1150194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2F87092D-5D1F-4208-A534-738216B4F6F7}"/>
              </a:ext>
            </a:extLst>
          </p:cNvPr>
          <p:cNvSpPr txBox="1"/>
          <p:nvPr/>
        </p:nvSpPr>
        <p:spPr>
          <a:xfrm>
            <a:off x="15232290" y="8276050"/>
            <a:ext cx="1658491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Risk Manager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Katie Bailey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D74B589A-EB9D-4568-A844-554A55AB505C}"/>
              </a:ext>
            </a:extLst>
          </p:cNvPr>
          <p:cNvCxnSpPr>
            <a:cxnSpLocks/>
          </p:cNvCxnSpPr>
          <p:nvPr/>
        </p:nvCxnSpPr>
        <p:spPr>
          <a:xfrm flipV="1">
            <a:off x="16516966" y="7410915"/>
            <a:ext cx="0" cy="243572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5AEC3D8A-8254-4ED1-A435-5A4DFF2E5921}"/>
              </a:ext>
            </a:extLst>
          </p:cNvPr>
          <p:cNvCxnSpPr>
            <a:cxnSpLocks/>
          </p:cNvCxnSpPr>
          <p:nvPr/>
        </p:nvCxnSpPr>
        <p:spPr>
          <a:xfrm>
            <a:off x="16879203" y="7947203"/>
            <a:ext cx="249166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A43A3A1C-E1E1-48EB-B290-1B3657216590}"/>
              </a:ext>
            </a:extLst>
          </p:cNvPr>
          <p:cNvCxnSpPr>
            <a:cxnSpLocks/>
          </p:cNvCxnSpPr>
          <p:nvPr/>
        </p:nvCxnSpPr>
        <p:spPr>
          <a:xfrm>
            <a:off x="16825821" y="9080913"/>
            <a:ext cx="282476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655EC9A2-2865-4F0C-A735-8F41A96E31B9}"/>
              </a:ext>
            </a:extLst>
          </p:cNvPr>
          <p:cNvCxnSpPr>
            <a:cxnSpLocks/>
          </p:cNvCxnSpPr>
          <p:nvPr/>
        </p:nvCxnSpPr>
        <p:spPr>
          <a:xfrm>
            <a:off x="16879203" y="8403073"/>
            <a:ext cx="237280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>
            <a:extLst>
              <a:ext uri="{FF2B5EF4-FFF2-40B4-BE49-F238E27FC236}">
                <a16:creationId xmlns:a16="http://schemas.microsoft.com/office/drawing/2014/main" id="{D4D1F44C-BA8F-4DBD-BD7C-F430592A9FF6}"/>
              </a:ext>
            </a:extLst>
          </p:cNvPr>
          <p:cNvSpPr txBox="1"/>
          <p:nvPr/>
        </p:nvSpPr>
        <p:spPr>
          <a:xfrm>
            <a:off x="13392625" y="7639667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ASSITANT chief  Nurse Neurology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Sarah Flynn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F5538FE7-AFC0-4D28-91EF-7B422B232F34}"/>
              </a:ext>
            </a:extLst>
          </p:cNvPr>
          <p:cNvSpPr txBox="1"/>
          <p:nvPr/>
        </p:nvSpPr>
        <p:spPr>
          <a:xfrm>
            <a:off x="13444920" y="8964818"/>
            <a:ext cx="1658490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Neurology Matron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Lindsay Marsh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F07718BB-7CAE-444F-8899-61AAF9D5A7B5}"/>
              </a:ext>
            </a:extLst>
          </p:cNvPr>
          <p:cNvSpPr txBox="1"/>
          <p:nvPr/>
        </p:nvSpPr>
        <p:spPr>
          <a:xfrm>
            <a:off x="13436254" y="8291312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Deputy Divisional Nurse Neurology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Pippa Evans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71E33B16-52BA-4818-8131-7D38C4781937}"/>
              </a:ext>
            </a:extLst>
          </p:cNvPr>
          <p:cNvCxnSpPr>
            <a:cxnSpLocks/>
          </p:cNvCxnSpPr>
          <p:nvPr/>
        </p:nvCxnSpPr>
        <p:spPr>
          <a:xfrm>
            <a:off x="14248985" y="8138029"/>
            <a:ext cx="0" cy="319614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1111EC4E-AE05-4230-AC80-571EB28B8255}"/>
              </a:ext>
            </a:extLst>
          </p:cNvPr>
          <p:cNvCxnSpPr>
            <a:cxnSpLocks/>
          </p:cNvCxnSpPr>
          <p:nvPr/>
        </p:nvCxnSpPr>
        <p:spPr>
          <a:xfrm>
            <a:off x="14131502" y="7419920"/>
            <a:ext cx="0" cy="209189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11BEAF0-21C6-41BE-BEB8-56E96B8F0417}"/>
              </a:ext>
            </a:extLst>
          </p:cNvPr>
          <p:cNvCxnSpPr>
            <a:cxnSpLocks/>
            <a:stCxn id="327" idx="2"/>
            <a:endCxn id="326" idx="0"/>
          </p:cNvCxnSpPr>
          <p:nvPr/>
        </p:nvCxnSpPr>
        <p:spPr>
          <a:xfrm>
            <a:off x="14265499" y="8816081"/>
            <a:ext cx="8666" cy="148737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TextBox 333">
            <a:extLst>
              <a:ext uri="{FF2B5EF4-FFF2-40B4-BE49-F238E27FC236}">
                <a16:creationId xmlns:a16="http://schemas.microsoft.com/office/drawing/2014/main" id="{05B4E3FD-7ABE-407F-9EEE-7ABF0B438F9D}"/>
              </a:ext>
            </a:extLst>
          </p:cNvPr>
          <p:cNvSpPr txBox="1"/>
          <p:nvPr/>
        </p:nvSpPr>
        <p:spPr>
          <a:xfrm>
            <a:off x="11030604" y="7650744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Assistant Chief Nurse Neurosurgery</a:t>
            </a:r>
          </a:p>
          <a:p>
            <a:pPr algn="ctr"/>
            <a:r>
              <a:rPr lang="en-GB" sz="800" b="1" dirty="0">
                <a:solidFill>
                  <a:srgbClr val="FFFF00"/>
                </a:solidFill>
              </a:rPr>
              <a:t>VACANT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3D3AA91B-6561-4802-A24A-A29F9370BBA8}"/>
              </a:ext>
            </a:extLst>
          </p:cNvPr>
          <p:cNvSpPr txBox="1"/>
          <p:nvPr/>
        </p:nvSpPr>
        <p:spPr>
          <a:xfrm>
            <a:off x="10497437" y="10726614"/>
            <a:ext cx="1388829" cy="3785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SMART Team Lead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</a:rPr>
              <a:t>Elie Talbot</a:t>
            </a:r>
          </a:p>
        </p:txBody>
      </p: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B80D23A5-FC22-415B-903A-A9B8AC904914}"/>
              </a:ext>
            </a:extLst>
          </p:cNvPr>
          <p:cNvCxnSpPr>
            <a:cxnSpLocks/>
            <a:stCxn id="334" idx="2"/>
          </p:cNvCxnSpPr>
          <p:nvPr/>
        </p:nvCxnSpPr>
        <p:spPr>
          <a:xfrm>
            <a:off x="11859849" y="8175513"/>
            <a:ext cx="0" cy="293784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5095B7C5-DDA0-476A-9CEA-81345D7300DF}"/>
              </a:ext>
            </a:extLst>
          </p:cNvPr>
          <p:cNvCxnSpPr>
            <a:cxnSpLocks/>
            <a:endCxn id="336" idx="3"/>
          </p:cNvCxnSpPr>
          <p:nvPr/>
        </p:nvCxnSpPr>
        <p:spPr>
          <a:xfrm flipH="1">
            <a:off x="11886266" y="10915902"/>
            <a:ext cx="283286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0AA9EEBE-EEFE-4915-A351-FB2F9A8E8D8B}"/>
              </a:ext>
            </a:extLst>
          </p:cNvPr>
          <p:cNvCxnSpPr>
            <a:cxnSpLocks/>
          </p:cNvCxnSpPr>
          <p:nvPr/>
        </p:nvCxnSpPr>
        <p:spPr>
          <a:xfrm>
            <a:off x="12169552" y="8816081"/>
            <a:ext cx="0" cy="209982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TextBox 347">
            <a:extLst>
              <a:ext uri="{FF2B5EF4-FFF2-40B4-BE49-F238E27FC236}">
                <a16:creationId xmlns:a16="http://schemas.microsoft.com/office/drawing/2014/main" id="{A886DDB7-A4FD-49D7-97FA-3187C0C5BA37}"/>
              </a:ext>
            </a:extLst>
          </p:cNvPr>
          <p:cNvSpPr txBox="1"/>
          <p:nvPr/>
        </p:nvSpPr>
        <p:spPr>
          <a:xfrm>
            <a:off x="10369838" y="9178244"/>
            <a:ext cx="1536622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Neurosurgery Matron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Cheryl Berry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A26E7B6C-0810-4533-BFA7-226F46C98E2D}"/>
              </a:ext>
            </a:extLst>
          </p:cNvPr>
          <p:cNvSpPr txBox="1"/>
          <p:nvPr/>
        </p:nvSpPr>
        <p:spPr>
          <a:xfrm>
            <a:off x="11021374" y="8327433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Deputy Divisional Nurse Neurosurgery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Sarah Griffiths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E0C95A6E-AF95-48FB-AFE2-BD609BFD9559}"/>
              </a:ext>
            </a:extLst>
          </p:cNvPr>
          <p:cNvSpPr txBox="1"/>
          <p:nvPr/>
        </p:nvSpPr>
        <p:spPr>
          <a:xfrm>
            <a:off x="8527841" y="5731126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Associate Director of Procurement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Katie Tootill</a:t>
            </a:r>
          </a:p>
        </p:txBody>
      </p: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212BEB88-648E-4B71-A47E-30CD42E13E84}"/>
              </a:ext>
            </a:extLst>
          </p:cNvPr>
          <p:cNvCxnSpPr>
            <a:cxnSpLocks/>
          </p:cNvCxnSpPr>
          <p:nvPr/>
        </p:nvCxnSpPr>
        <p:spPr>
          <a:xfrm flipH="1" flipV="1">
            <a:off x="10084601" y="5823800"/>
            <a:ext cx="402266" cy="9619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5C32B74F-C8CD-4E05-8C41-90C7FDE59040}"/>
              </a:ext>
            </a:extLst>
          </p:cNvPr>
          <p:cNvCxnSpPr>
            <a:cxnSpLocks/>
          </p:cNvCxnSpPr>
          <p:nvPr/>
        </p:nvCxnSpPr>
        <p:spPr>
          <a:xfrm flipV="1">
            <a:off x="10470951" y="5850421"/>
            <a:ext cx="15164" cy="2764219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8F89C7AB-85AF-4C7B-9BDD-65C6C882A600}"/>
              </a:ext>
            </a:extLst>
          </p:cNvPr>
          <p:cNvCxnSpPr>
            <a:cxnSpLocks/>
          </p:cNvCxnSpPr>
          <p:nvPr/>
        </p:nvCxnSpPr>
        <p:spPr>
          <a:xfrm flipH="1">
            <a:off x="10161405" y="7864020"/>
            <a:ext cx="306587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7F56B84A-872B-4B16-BE3D-4A08514C6ED7}"/>
              </a:ext>
            </a:extLst>
          </p:cNvPr>
          <p:cNvCxnSpPr>
            <a:cxnSpLocks/>
            <a:endCxn id="378" idx="3"/>
          </p:cNvCxnSpPr>
          <p:nvPr/>
        </p:nvCxnSpPr>
        <p:spPr>
          <a:xfrm flipH="1">
            <a:off x="10238619" y="8624863"/>
            <a:ext cx="247496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C6B136F3-6E53-485F-8531-5E3147B4E326}"/>
              </a:ext>
            </a:extLst>
          </p:cNvPr>
          <p:cNvCxnSpPr>
            <a:cxnSpLocks/>
          </p:cNvCxnSpPr>
          <p:nvPr/>
        </p:nvCxnSpPr>
        <p:spPr>
          <a:xfrm flipH="1">
            <a:off x="10104560" y="6564989"/>
            <a:ext cx="363432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>
            <a:extLst>
              <a:ext uri="{FF2B5EF4-FFF2-40B4-BE49-F238E27FC236}">
                <a16:creationId xmlns:a16="http://schemas.microsoft.com/office/drawing/2014/main" id="{F0108ED6-3CC8-4E9C-A63E-78259194CB0D}"/>
              </a:ext>
            </a:extLst>
          </p:cNvPr>
          <p:cNvCxnSpPr>
            <a:cxnSpLocks/>
            <a:endCxn id="376" idx="3"/>
          </p:cNvCxnSpPr>
          <p:nvPr/>
        </p:nvCxnSpPr>
        <p:spPr>
          <a:xfrm flipH="1">
            <a:off x="10188158" y="7250369"/>
            <a:ext cx="279834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>
            <a:extLst>
              <a:ext uri="{FF2B5EF4-FFF2-40B4-BE49-F238E27FC236}">
                <a16:creationId xmlns:a16="http://schemas.microsoft.com/office/drawing/2014/main" id="{D0BC318A-071C-4A6B-91BA-37722BCB5FA8}"/>
              </a:ext>
            </a:extLst>
          </p:cNvPr>
          <p:cNvSpPr txBox="1"/>
          <p:nvPr/>
        </p:nvSpPr>
        <p:spPr>
          <a:xfrm>
            <a:off x="8529668" y="6987984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Procurement and Contract Manager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Emma Seed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117B793F-E8BF-41D8-9CD2-0D76855D6844}"/>
              </a:ext>
            </a:extLst>
          </p:cNvPr>
          <p:cNvSpPr txBox="1"/>
          <p:nvPr/>
        </p:nvSpPr>
        <p:spPr>
          <a:xfrm>
            <a:off x="8550534" y="7666420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Procurement &amp; Contract Manager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Richard Jolly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268DF5B5-D2AB-474E-ADC5-51DA7EAAC445}"/>
              </a:ext>
            </a:extLst>
          </p:cNvPr>
          <p:cNvSpPr txBox="1"/>
          <p:nvPr/>
        </p:nvSpPr>
        <p:spPr>
          <a:xfrm>
            <a:off x="8580129" y="8362478"/>
            <a:ext cx="1658490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P2P &amp; Supply Chain Manager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Peter Barnes</a:t>
            </a:r>
          </a:p>
        </p:txBody>
      </p: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9D2BBB7C-D462-417D-8936-956D6D74274A}"/>
              </a:ext>
            </a:extLst>
          </p:cNvPr>
          <p:cNvCxnSpPr>
            <a:cxnSpLocks/>
          </p:cNvCxnSpPr>
          <p:nvPr/>
        </p:nvCxnSpPr>
        <p:spPr>
          <a:xfrm flipH="1">
            <a:off x="7940538" y="6870032"/>
            <a:ext cx="397346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84DE0452-D993-4108-96BF-A969284BF732}"/>
              </a:ext>
            </a:extLst>
          </p:cNvPr>
          <p:cNvSpPr txBox="1"/>
          <p:nvPr/>
        </p:nvSpPr>
        <p:spPr>
          <a:xfrm>
            <a:off x="6479201" y="6633727"/>
            <a:ext cx="1658490" cy="4016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Financial  Services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Zoe Stevenson</a:t>
            </a:r>
            <a:endParaRPr lang="en-GB" sz="800" b="1" dirty="0">
              <a:solidFill>
                <a:schemeClr val="bg1"/>
              </a:solidFill>
            </a:endParaRPr>
          </a:p>
        </p:txBody>
      </p: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1C4E6788-A247-4621-AEA9-5C693E90A7E2}"/>
              </a:ext>
            </a:extLst>
          </p:cNvPr>
          <p:cNvCxnSpPr>
            <a:cxnSpLocks/>
            <a:endCxn id="384" idx="3"/>
          </p:cNvCxnSpPr>
          <p:nvPr/>
        </p:nvCxnSpPr>
        <p:spPr>
          <a:xfrm flipH="1">
            <a:off x="8109768" y="6123302"/>
            <a:ext cx="250039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2" name="TextBox 381">
            <a:extLst>
              <a:ext uri="{FF2B5EF4-FFF2-40B4-BE49-F238E27FC236}">
                <a16:creationId xmlns:a16="http://schemas.microsoft.com/office/drawing/2014/main" id="{7963878B-5D0F-4C5B-A8ED-3D5AF4BDCF91}"/>
              </a:ext>
            </a:extLst>
          </p:cNvPr>
          <p:cNvSpPr txBox="1"/>
          <p:nvPr/>
        </p:nvSpPr>
        <p:spPr>
          <a:xfrm>
            <a:off x="6421674" y="7165675"/>
            <a:ext cx="1675066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Financial Management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Laura Evans</a:t>
            </a:r>
          </a:p>
        </p:txBody>
      </p: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0EAA2AB9-3EB4-47CD-A89C-462E1F94A9A7}"/>
              </a:ext>
            </a:extLst>
          </p:cNvPr>
          <p:cNvCxnSpPr>
            <a:cxnSpLocks/>
            <a:endCxn id="382" idx="3"/>
          </p:cNvCxnSpPr>
          <p:nvPr/>
        </p:nvCxnSpPr>
        <p:spPr>
          <a:xfrm flipH="1">
            <a:off x="8096740" y="7419920"/>
            <a:ext cx="236981" cy="814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TextBox 383">
            <a:extLst>
              <a:ext uri="{FF2B5EF4-FFF2-40B4-BE49-F238E27FC236}">
                <a16:creationId xmlns:a16="http://schemas.microsoft.com/office/drawing/2014/main" id="{3E6193DE-6570-4F10-A8B7-539225EDD762}"/>
              </a:ext>
            </a:extLst>
          </p:cNvPr>
          <p:cNvSpPr txBox="1"/>
          <p:nvPr/>
        </p:nvSpPr>
        <p:spPr>
          <a:xfrm>
            <a:off x="6451278" y="5841681"/>
            <a:ext cx="1658490" cy="5632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Income, Costing and Strategic Planning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Andy Green</a:t>
            </a: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2BE727C9-6B50-4BBE-BAAD-D0ABFFE1DD9A}"/>
              </a:ext>
            </a:extLst>
          </p:cNvPr>
          <p:cNvCxnSpPr>
            <a:cxnSpLocks/>
          </p:cNvCxnSpPr>
          <p:nvPr/>
        </p:nvCxnSpPr>
        <p:spPr>
          <a:xfrm>
            <a:off x="7495383" y="8174625"/>
            <a:ext cx="0" cy="261618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6D6DF023-040C-47BA-9368-56F511D931B9}"/>
              </a:ext>
            </a:extLst>
          </p:cNvPr>
          <p:cNvCxnSpPr>
            <a:cxnSpLocks/>
          </p:cNvCxnSpPr>
          <p:nvPr/>
        </p:nvCxnSpPr>
        <p:spPr>
          <a:xfrm flipV="1">
            <a:off x="5624250" y="8160116"/>
            <a:ext cx="0" cy="276135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TextBox 386">
            <a:extLst>
              <a:ext uri="{FF2B5EF4-FFF2-40B4-BE49-F238E27FC236}">
                <a16:creationId xmlns:a16="http://schemas.microsoft.com/office/drawing/2014/main" id="{30556530-4829-41D4-A90E-CD36C6FFAC78}"/>
              </a:ext>
            </a:extLst>
          </p:cNvPr>
          <p:cNvSpPr txBox="1"/>
          <p:nvPr/>
        </p:nvSpPr>
        <p:spPr>
          <a:xfrm>
            <a:off x="6597408" y="8343169"/>
            <a:ext cx="1840425" cy="4016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Finance Neurosurgery 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Matt Crilly</a:t>
            </a:r>
          </a:p>
        </p:txBody>
      </p: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8BD7337B-4AA0-4ACB-B61E-75776BF6FD27}"/>
              </a:ext>
            </a:extLst>
          </p:cNvPr>
          <p:cNvCxnSpPr>
            <a:cxnSpLocks/>
          </p:cNvCxnSpPr>
          <p:nvPr/>
        </p:nvCxnSpPr>
        <p:spPr>
          <a:xfrm flipH="1">
            <a:off x="5624250" y="8174625"/>
            <a:ext cx="1893371" cy="0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0ECD92D0-5B03-4E4E-BD9C-3001A804F65F}"/>
              </a:ext>
            </a:extLst>
          </p:cNvPr>
          <p:cNvCxnSpPr>
            <a:cxnSpLocks/>
            <a:stCxn id="205" idx="3"/>
            <a:endCxn id="384" idx="1"/>
          </p:cNvCxnSpPr>
          <p:nvPr/>
        </p:nvCxnSpPr>
        <p:spPr>
          <a:xfrm>
            <a:off x="6253842" y="6108959"/>
            <a:ext cx="197436" cy="14343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extBox 392">
            <a:extLst>
              <a:ext uri="{FF2B5EF4-FFF2-40B4-BE49-F238E27FC236}">
                <a16:creationId xmlns:a16="http://schemas.microsoft.com/office/drawing/2014/main" id="{B6244EF5-9EF9-4858-8E2D-DB2190B95A49}"/>
              </a:ext>
            </a:extLst>
          </p:cNvPr>
          <p:cNvSpPr txBox="1"/>
          <p:nvPr/>
        </p:nvSpPr>
        <p:spPr>
          <a:xfrm>
            <a:off x="4613991" y="6622902"/>
            <a:ext cx="1642383" cy="4170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Financial Accountant</a:t>
            </a:r>
          </a:p>
          <a:p>
            <a:pPr algn="ctr"/>
            <a:r>
              <a:rPr lang="en-GB" sz="1050" b="1" dirty="0">
                <a:solidFill>
                  <a:schemeClr val="bg1"/>
                </a:solidFill>
              </a:rPr>
              <a:t>Chris Gough</a:t>
            </a:r>
          </a:p>
        </p:txBody>
      </p: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FD771CE9-9C99-49C1-BA9F-B161A7B04EA4}"/>
              </a:ext>
            </a:extLst>
          </p:cNvPr>
          <p:cNvCxnSpPr>
            <a:cxnSpLocks/>
            <a:stCxn id="380" idx="1"/>
            <a:endCxn id="393" idx="3"/>
          </p:cNvCxnSpPr>
          <p:nvPr/>
        </p:nvCxnSpPr>
        <p:spPr>
          <a:xfrm flipH="1" flipV="1">
            <a:off x="6256374" y="6831434"/>
            <a:ext cx="222827" cy="3123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>
            <a:extLst>
              <a:ext uri="{FF2B5EF4-FFF2-40B4-BE49-F238E27FC236}">
                <a16:creationId xmlns:a16="http://schemas.microsoft.com/office/drawing/2014/main" id="{ED875963-0419-4AE6-84FA-23B31F9FEE4E}"/>
              </a:ext>
            </a:extLst>
          </p:cNvPr>
          <p:cNvCxnSpPr>
            <a:cxnSpLocks/>
          </p:cNvCxnSpPr>
          <p:nvPr/>
        </p:nvCxnSpPr>
        <p:spPr>
          <a:xfrm>
            <a:off x="9240290" y="5162157"/>
            <a:ext cx="0" cy="676039"/>
          </a:xfrm>
          <a:prstGeom prst="line">
            <a:avLst/>
          </a:prstGeom>
          <a:ln w="15875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399030A4-0534-4D7B-B112-FD6437C78C6A}"/>
              </a:ext>
            </a:extLst>
          </p:cNvPr>
          <p:cNvSpPr txBox="1"/>
          <p:nvPr/>
        </p:nvSpPr>
        <p:spPr>
          <a:xfrm>
            <a:off x="9406722" y="4875881"/>
            <a:ext cx="1658491" cy="5247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Head of Information Governance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Lorraine Blyth 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D2BAEEB0-EF5A-4FAF-B733-D29C1B2BD848}"/>
              </a:ext>
            </a:extLst>
          </p:cNvPr>
          <p:cNvCxnSpPr>
            <a:cxnSpLocks/>
          </p:cNvCxnSpPr>
          <p:nvPr/>
        </p:nvCxnSpPr>
        <p:spPr>
          <a:xfrm flipH="1">
            <a:off x="7800361" y="4441209"/>
            <a:ext cx="2408663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0958639-038D-4B2C-A556-15290BD3AB35}"/>
              </a:ext>
            </a:extLst>
          </p:cNvPr>
          <p:cNvCxnSpPr>
            <a:cxnSpLocks/>
          </p:cNvCxnSpPr>
          <p:nvPr/>
        </p:nvCxnSpPr>
        <p:spPr>
          <a:xfrm>
            <a:off x="10217950" y="4452731"/>
            <a:ext cx="0" cy="694336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52EAA58-EE5F-1A97-A416-0825F5998AAC}"/>
              </a:ext>
            </a:extLst>
          </p:cNvPr>
          <p:cNvSpPr txBox="1"/>
          <p:nvPr/>
        </p:nvSpPr>
        <p:spPr>
          <a:xfrm>
            <a:off x="23404696" y="2628098"/>
            <a:ext cx="1478616" cy="36318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bg1"/>
                </a:solidFill>
              </a:rPr>
              <a:t>Non-Executive Director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Irene </a:t>
            </a:r>
            <a:r>
              <a:rPr lang="en-GB" sz="800" b="1" dirty="0" err="1">
                <a:solidFill>
                  <a:schemeClr val="bg1"/>
                </a:solidFill>
              </a:rPr>
              <a:t>Afful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692B35-EE02-28EA-F390-19ABCAB024A0}"/>
              </a:ext>
            </a:extLst>
          </p:cNvPr>
          <p:cNvSpPr txBox="1"/>
          <p:nvPr/>
        </p:nvSpPr>
        <p:spPr>
          <a:xfrm>
            <a:off x="10413361" y="9675773"/>
            <a:ext cx="1493099" cy="3862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Theatre Matron</a:t>
            </a:r>
          </a:p>
          <a:p>
            <a:pPr algn="ctr"/>
            <a:r>
              <a:rPr lang="en-GB" sz="1000" b="1" dirty="0">
                <a:solidFill>
                  <a:schemeClr val="bg1"/>
                </a:solidFill>
              </a:rPr>
              <a:t>Vicky Lightfoot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E360C3-5970-B0D7-6428-887BF2FDA3FA}"/>
              </a:ext>
            </a:extLst>
          </p:cNvPr>
          <p:cNvSpPr txBox="1"/>
          <p:nvPr/>
        </p:nvSpPr>
        <p:spPr>
          <a:xfrm>
            <a:off x="10756115" y="10195988"/>
            <a:ext cx="1150344" cy="3708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txBody>
          <a:bodyPr wrap="square" lIns="77733" tIns="38867" rIns="77733" bIns="38867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ITU Matron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</a:rPr>
              <a:t>Oonagh Doherty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6F96101-189E-E2B6-E099-68EF141F008E}"/>
              </a:ext>
            </a:extLst>
          </p:cNvPr>
          <p:cNvCxnSpPr>
            <a:cxnSpLocks/>
          </p:cNvCxnSpPr>
          <p:nvPr/>
        </p:nvCxnSpPr>
        <p:spPr>
          <a:xfrm flipH="1">
            <a:off x="11906460" y="10377461"/>
            <a:ext cx="263092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3B82ED5-2295-2422-8DAF-B5C0B98A07FB}"/>
              </a:ext>
            </a:extLst>
          </p:cNvPr>
          <p:cNvCxnSpPr>
            <a:cxnSpLocks/>
          </p:cNvCxnSpPr>
          <p:nvPr/>
        </p:nvCxnSpPr>
        <p:spPr>
          <a:xfrm flipH="1">
            <a:off x="11886266" y="9882190"/>
            <a:ext cx="283286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D9CB93B-BFA0-F2FC-8C55-57EE7BE30F50}"/>
              </a:ext>
            </a:extLst>
          </p:cNvPr>
          <p:cNvCxnSpPr>
            <a:cxnSpLocks/>
          </p:cNvCxnSpPr>
          <p:nvPr/>
        </p:nvCxnSpPr>
        <p:spPr>
          <a:xfrm flipH="1">
            <a:off x="11906460" y="9342128"/>
            <a:ext cx="263092" cy="0"/>
          </a:xfrm>
          <a:prstGeom prst="line">
            <a:avLst/>
          </a:prstGeom>
          <a:ln w="15875"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73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tx2">
            <a:lumMod val="60000"/>
            <a:lumOff val="40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square" lIns="77733" tIns="38867" rIns="77733" bIns="38867" rtlCol="0">
        <a:spAutoFit/>
      </a:bodyPr>
      <a:lstStyle>
        <a:defPPr algn="ctr">
          <a:defRPr sz="800" b="1" dirty="0" smtClean="0">
            <a:solidFill>
              <a:schemeClr val="bg1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523</Words>
  <Application>Microsoft Office PowerPoint</Application>
  <PresentationFormat>Custom</PresentationFormat>
  <Paragraphs>199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WCFT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carol</dc:creator>
  <cp:lastModifiedBy>Troy, Nicola</cp:lastModifiedBy>
  <cp:revision>228</cp:revision>
  <cp:lastPrinted>2023-07-19T09:27:38Z</cp:lastPrinted>
  <dcterms:created xsi:type="dcterms:W3CDTF">2015-06-16T08:59:51Z</dcterms:created>
  <dcterms:modified xsi:type="dcterms:W3CDTF">2023-07-19T12:34:21Z</dcterms:modified>
</cp:coreProperties>
</file>